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6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Lst>
  <p:sldSz cy="5143500" cx="9144000"/>
  <p:notesSz cx="6858000" cy="9144000"/>
  <p:embeddedFontLst>
    <p:embeddedFont>
      <p:font typeface="Roboto"/>
      <p:regular r:id="rId76"/>
      <p:bold r:id="rId77"/>
      <p:italic r:id="rId78"/>
      <p:boldItalic r:id="rId79"/>
    </p:embeddedFont>
    <p:embeddedFont>
      <p:font typeface="Nunito"/>
      <p:regular r:id="rId80"/>
      <p:bold r:id="rId81"/>
      <p:italic r:id="rId82"/>
      <p:boldItalic r:id="rId83"/>
    </p:embeddedFont>
    <p:embeddedFont>
      <p:font typeface="Maven Pro"/>
      <p:regular r:id="rId84"/>
      <p:bold r:id="rId85"/>
    </p:embeddedFont>
    <p:embeddedFont>
      <p:font typeface="Helvetica Neue"/>
      <p:regular r:id="rId86"/>
      <p:bold r:id="rId87"/>
      <p:italic r:id="rId88"/>
      <p:boldItalic r:id="rId8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90" roundtripDataSignature="AMtx7mhsJyW6QRUtqasVdjObiqpdVXCi7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E7F9CDF-111C-4C61-B3D9-15B239197F3A}">
  <a:tblStyle styleId="{9E7F9CDF-111C-4C61-B3D9-15B239197F3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A1C8073-6A54-4B00-A640-6A93A9B9FFAB}"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MavenPro-regular.fntdata"/><Relationship Id="rId83" Type="http://schemas.openxmlformats.org/officeDocument/2006/relationships/font" Target="fonts/Nunito-boldItalic.fntdata"/><Relationship Id="rId42" Type="http://schemas.openxmlformats.org/officeDocument/2006/relationships/slide" Target="slides/slide35.xml"/><Relationship Id="rId86" Type="http://schemas.openxmlformats.org/officeDocument/2006/relationships/font" Target="fonts/HelveticaNeue-regular.fntdata"/><Relationship Id="rId41" Type="http://schemas.openxmlformats.org/officeDocument/2006/relationships/slide" Target="slides/slide34.xml"/><Relationship Id="rId85" Type="http://schemas.openxmlformats.org/officeDocument/2006/relationships/font" Target="fonts/MavenPro-bold.fntdata"/><Relationship Id="rId44" Type="http://schemas.openxmlformats.org/officeDocument/2006/relationships/slide" Target="slides/slide37.xml"/><Relationship Id="rId88" Type="http://schemas.openxmlformats.org/officeDocument/2006/relationships/font" Target="fonts/HelveticaNeue-italic.fntdata"/><Relationship Id="rId43" Type="http://schemas.openxmlformats.org/officeDocument/2006/relationships/slide" Target="slides/slide36.xml"/><Relationship Id="rId87" Type="http://schemas.openxmlformats.org/officeDocument/2006/relationships/font" Target="fonts/HelveticaNeue-bold.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HelveticaNeue-boldItalic.fntdata"/><Relationship Id="rId80" Type="http://schemas.openxmlformats.org/officeDocument/2006/relationships/font" Target="fonts/Nunito-regular.fntdata"/><Relationship Id="rId82" Type="http://schemas.openxmlformats.org/officeDocument/2006/relationships/font" Target="fonts/Nunito-italic.fntdata"/><Relationship Id="rId81"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31" Type="http://schemas.openxmlformats.org/officeDocument/2006/relationships/slide" Target="slides/slide24.xml"/><Relationship Id="rId75" Type="http://schemas.openxmlformats.org/officeDocument/2006/relationships/slide" Target="slides/slide68.xml"/><Relationship Id="rId30" Type="http://schemas.openxmlformats.org/officeDocument/2006/relationships/slide" Target="slides/slide23.xml"/><Relationship Id="rId74" Type="http://schemas.openxmlformats.org/officeDocument/2006/relationships/slide" Target="slides/slide67.xml"/><Relationship Id="rId33" Type="http://schemas.openxmlformats.org/officeDocument/2006/relationships/slide" Target="slides/slide26.xml"/><Relationship Id="rId77" Type="http://schemas.openxmlformats.org/officeDocument/2006/relationships/font" Target="fonts/Roboto-bold.fntdata"/><Relationship Id="rId32" Type="http://schemas.openxmlformats.org/officeDocument/2006/relationships/slide" Target="slides/slide25.xml"/><Relationship Id="rId76" Type="http://schemas.openxmlformats.org/officeDocument/2006/relationships/font" Target="fonts/Roboto-regular.fntdata"/><Relationship Id="rId35" Type="http://schemas.openxmlformats.org/officeDocument/2006/relationships/slide" Target="slides/slide28.xml"/><Relationship Id="rId79" Type="http://schemas.openxmlformats.org/officeDocument/2006/relationships/font" Target="fonts/Roboto-boldItalic.fntdata"/><Relationship Id="rId34" Type="http://schemas.openxmlformats.org/officeDocument/2006/relationships/slide" Target="slides/slide27.xml"/><Relationship Id="rId78" Type="http://schemas.openxmlformats.org/officeDocument/2006/relationships/font" Target="fonts/Roboto-italic.fntdata"/><Relationship Id="rId71" Type="http://schemas.openxmlformats.org/officeDocument/2006/relationships/slide" Target="slides/slide64.xml"/><Relationship Id="rId70" Type="http://schemas.openxmlformats.org/officeDocument/2006/relationships/slide" Target="slides/slide63.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slide" Target="slides/slide59.xml"/><Relationship Id="rId21" Type="http://schemas.openxmlformats.org/officeDocument/2006/relationships/slide" Target="slides/slide14.xml"/><Relationship Id="rId65" Type="http://schemas.openxmlformats.org/officeDocument/2006/relationships/slide" Target="slides/slide58.xml"/><Relationship Id="rId24" Type="http://schemas.openxmlformats.org/officeDocument/2006/relationships/slide" Target="slides/slide17.xml"/><Relationship Id="rId68" Type="http://schemas.openxmlformats.org/officeDocument/2006/relationships/slide" Target="slides/slide61.xml"/><Relationship Id="rId23" Type="http://schemas.openxmlformats.org/officeDocument/2006/relationships/slide" Target="slides/slide16.xml"/><Relationship Id="rId67" Type="http://schemas.openxmlformats.org/officeDocument/2006/relationships/slide" Target="slides/slide60.xml"/><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slide" Target="slides/slide62.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90" Type="http://customschemas.google.com/relationships/presentationmetadata" Target="metadata"/><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illemsleegers.com/post/2020/08/05/why-divide-by-n-1/" TargetMode="External"/><Relationship Id="rId3" Type="http://schemas.openxmlformats.org/officeDocument/2006/relationships/hyperlink" Target="https://www.merriam-webster.com/dictionary/unbiased" TargetMode="Externa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1" name="Google Shape;54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337AB7"/>
              </a:solidFill>
              <a:latin typeface="Calibri"/>
              <a:ea typeface="Calibri"/>
              <a:cs typeface="Calibri"/>
              <a:sym typeface="Calibri"/>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4" name="Google Shape;64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d66cbcf6a5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0" name="Google Shape;650;gd66cbcf6a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6" name="Google Shape;65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We have little control on data generation</a:t>
            </a:r>
            <a:endParaRPr/>
          </a:p>
          <a:p>
            <a:pPr indent="0" lvl="0" marL="0" rtl="0" algn="l">
              <a:lnSpc>
                <a:spcPct val="100000"/>
              </a:lnSpc>
              <a:spcBef>
                <a:spcPts val="0"/>
              </a:spcBef>
              <a:spcAft>
                <a:spcPts val="0"/>
              </a:spcAft>
              <a:buSzPts val="1100"/>
              <a:buNone/>
            </a:pPr>
            <a:r>
              <a:rPr lang="en"/>
              <a:t>From generated data we gather data to analysis</a:t>
            </a:r>
            <a:endParaRPr/>
          </a:p>
          <a:p>
            <a:pPr indent="0" lvl="0" marL="0" rtl="0" algn="l">
              <a:lnSpc>
                <a:spcPct val="100000"/>
              </a:lnSpc>
              <a:spcBef>
                <a:spcPts val="0"/>
              </a:spcBef>
              <a:spcAft>
                <a:spcPts val="0"/>
              </a:spcAft>
              <a:buSzPts val="1100"/>
              <a:buNone/>
            </a:pPr>
            <a:r>
              <a:rPr lang="en"/>
              <a:t>We want to drive knowledge, business intelligence and solution based on our data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1" name="Google Shape;67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Clr>
                <a:schemeClr val="dk1"/>
              </a:buClr>
              <a:buSzPts val="1300"/>
              <a:buFont typeface="Arial"/>
              <a:buNone/>
            </a:pPr>
            <a:r>
              <a:rPr lang="en" sz="1800">
                <a:solidFill>
                  <a:schemeClr val="dk1"/>
                </a:solidFill>
                <a:latin typeface="Nunito"/>
                <a:ea typeface="Nunito"/>
                <a:cs typeface="Nunito"/>
                <a:sym typeface="Nunito"/>
              </a:rPr>
              <a:t>Data is usually a number, for a unit of observation and has a context</a:t>
            </a:r>
            <a:endParaRPr sz="1800">
              <a:solidFill>
                <a:schemeClr val="dk1"/>
              </a:solidFill>
              <a:latin typeface="Nunito"/>
              <a:ea typeface="Nunito"/>
              <a:cs typeface="Nunito"/>
              <a:sym typeface="Nunito"/>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Does 5 mean Age of 5 - years</a:t>
            </a:r>
            <a:endParaRPr/>
          </a:p>
          <a:p>
            <a:pPr indent="0" lvl="0" marL="0" rtl="0" algn="l">
              <a:lnSpc>
                <a:spcPct val="100000"/>
              </a:lnSpc>
              <a:spcBef>
                <a:spcPts val="0"/>
              </a:spcBef>
              <a:spcAft>
                <a:spcPts val="0"/>
              </a:spcAft>
              <a:buSzPts val="1100"/>
              <a:buNone/>
            </a:pPr>
            <a:r>
              <a:rPr lang="en"/>
              <a:t>Height of the person 5 feet</a:t>
            </a:r>
            <a:endParaRPr/>
          </a:p>
          <a:p>
            <a:pPr indent="0" lvl="0" marL="0" rtl="0" algn="l">
              <a:lnSpc>
                <a:spcPct val="100000"/>
              </a:lnSpc>
              <a:spcBef>
                <a:spcPts val="0"/>
              </a:spcBef>
              <a:spcAft>
                <a:spcPts val="0"/>
              </a:spcAft>
              <a:buSzPts val="1100"/>
              <a:buNone/>
            </a:pPr>
            <a:r>
              <a:rPr lang="en"/>
              <a:t>Weight of the person 5 pounds</a:t>
            </a:r>
            <a:endParaRPr/>
          </a:p>
          <a:p>
            <a:pPr indent="0" lvl="0" marL="0" rtl="0" algn="l">
              <a:lnSpc>
                <a:spcPct val="100000"/>
              </a:lnSpc>
              <a:spcBef>
                <a:spcPts val="0"/>
              </a:spcBef>
              <a:spcAft>
                <a:spcPts val="0"/>
              </a:spcAft>
              <a:buSzPts val="1100"/>
              <a:buNone/>
            </a:pPr>
            <a:r>
              <a:rPr lang="en"/>
              <a:t>Does it mean 5ml of rain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7" name="Google Shape;67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3" name="Google Shape;68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sz="1500">
                <a:solidFill>
                  <a:srgbClr val="292929"/>
                </a:solidFill>
                <a:highlight>
                  <a:srgbClr val="FFFFFF"/>
                </a:highlight>
                <a:latin typeface="Georgia"/>
                <a:ea typeface="Georgia"/>
                <a:cs typeface="Georgia"/>
                <a:sym typeface="Georgia"/>
              </a:rPr>
              <a:t>Discrete data</a:t>
            </a:r>
            <a:r>
              <a:rPr lang="en" sz="1500">
                <a:solidFill>
                  <a:srgbClr val="292929"/>
                </a:solidFill>
                <a:highlight>
                  <a:srgbClr val="FFFFFF"/>
                </a:highlight>
                <a:latin typeface="Georgia"/>
                <a:ea typeface="Georgia"/>
                <a:cs typeface="Georgia"/>
                <a:sym typeface="Georgia"/>
              </a:rPr>
              <a:t> is similar, but is still numeric. An example of discrete data is the sum of two dice thrown. There are a finite and known set of outcomes, but these outcomes are represented numerically. </a:t>
            </a:r>
            <a:r>
              <a:rPr b="1" lang="en" sz="1500">
                <a:solidFill>
                  <a:srgbClr val="292929"/>
                </a:solidFill>
                <a:highlight>
                  <a:srgbClr val="FFFFFF"/>
                </a:highlight>
                <a:latin typeface="Georgia"/>
                <a:ea typeface="Georgia"/>
                <a:cs typeface="Georgia"/>
                <a:sym typeface="Georgia"/>
              </a:rPr>
              <a:t>Continuous data</a:t>
            </a:r>
            <a:r>
              <a:rPr lang="en" sz="1500">
                <a:solidFill>
                  <a:srgbClr val="292929"/>
                </a:solidFill>
                <a:highlight>
                  <a:srgbClr val="FFFFFF"/>
                </a:highlight>
                <a:latin typeface="Georgia"/>
                <a:ea typeface="Georgia"/>
                <a:cs typeface="Georgia"/>
                <a:sym typeface="Georgia"/>
              </a:rPr>
              <a:t> concerns data that can take on infinite values between any two points. A good example that really proves this point is that there are infinite values between 1 and 1.01. Continuous data is generally numeric, like in our example above, but can sometimes be represented in date-time format.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9" name="Google Shape;68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500">
                <a:solidFill>
                  <a:srgbClr val="292929"/>
                </a:solidFill>
                <a:highlight>
                  <a:srgbClr val="FFFFFF"/>
                </a:highlight>
                <a:latin typeface="Georgia"/>
                <a:ea typeface="Georgia"/>
                <a:cs typeface="Georgia"/>
                <a:sym typeface="Georgia"/>
              </a:rPr>
              <a:t>Categorical data</a:t>
            </a:r>
            <a:r>
              <a:rPr lang="en" sz="1500">
                <a:solidFill>
                  <a:srgbClr val="292929"/>
                </a:solidFill>
                <a:highlight>
                  <a:srgbClr val="FFFFFF"/>
                </a:highlight>
                <a:latin typeface="Georgia"/>
                <a:ea typeface="Georgia"/>
                <a:cs typeface="Georgia"/>
                <a:sym typeface="Georgia"/>
              </a:rPr>
              <a:t> is non-numeric and often can be characterized into categories or groups. A simple example is is color; red, blue, and yellow are all distinct colors. Another example could be age groups or other interval-type data. Like 1–25 years old, 25–50 years old, and so on. The data used represents numbers, but the intervals themselves are categorical.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5" name="Google Shape;69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1" name="Google Shape;70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7" name="Google Shape;70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8" name="Google Shape;54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a:t>The goal is to turn data into knowledge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7b255b7a97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3" name="Google Shape;713;g7b255b7a97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sz="1050">
                <a:solidFill>
                  <a:schemeClr val="dk1"/>
                </a:solidFill>
                <a:highlight>
                  <a:srgbClr val="FFFFFF"/>
                </a:highlight>
                <a:latin typeface="Roboto"/>
                <a:ea typeface="Roboto"/>
                <a:cs typeface="Roboto"/>
                <a:sym typeface="Roboto"/>
              </a:rPr>
              <a:t>geometric mean</a:t>
            </a:r>
            <a:r>
              <a:rPr lang="en" sz="1050">
                <a:solidFill>
                  <a:schemeClr val="dk1"/>
                </a:solidFill>
                <a:highlight>
                  <a:srgbClr val="FFFFFF"/>
                </a:highlight>
                <a:latin typeface="Roboto"/>
                <a:ea typeface="Roboto"/>
                <a:cs typeface="Roboto"/>
                <a:sym typeface="Roboto"/>
              </a:rPr>
              <a:t> is a </a:t>
            </a:r>
            <a:r>
              <a:rPr b="1" lang="en" sz="1050">
                <a:solidFill>
                  <a:schemeClr val="dk1"/>
                </a:solidFill>
                <a:highlight>
                  <a:srgbClr val="FFFFFF"/>
                </a:highlight>
                <a:latin typeface="Roboto"/>
                <a:ea typeface="Roboto"/>
                <a:cs typeface="Roboto"/>
                <a:sym typeface="Roboto"/>
              </a:rPr>
              <a:t>mean</a:t>
            </a:r>
            <a:r>
              <a:rPr lang="en" sz="1050">
                <a:solidFill>
                  <a:schemeClr val="dk1"/>
                </a:solidFill>
                <a:highlight>
                  <a:srgbClr val="FFFFFF"/>
                </a:highlight>
                <a:latin typeface="Roboto"/>
                <a:ea typeface="Roboto"/>
                <a:cs typeface="Roboto"/>
                <a:sym typeface="Roboto"/>
              </a:rPr>
              <a:t> or average, which indicates the central tendency or typical value of a set of numbers by using the product of their values (as opposed to the arithmetic </a:t>
            </a:r>
            <a:r>
              <a:rPr b="1" lang="en" sz="1050">
                <a:solidFill>
                  <a:schemeClr val="dk1"/>
                </a:solidFill>
                <a:highlight>
                  <a:srgbClr val="FFFFFF"/>
                </a:highlight>
                <a:latin typeface="Roboto"/>
                <a:ea typeface="Roboto"/>
                <a:cs typeface="Roboto"/>
                <a:sym typeface="Roboto"/>
              </a:rPr>
              <a:t>mean</a:t>
            </a:r>
            <a:r>
              <a:rPr lang="en" sz="1050">
                <a:solidFill>
                  <a:schemeClr val="dk1"/>
                </a:solidFill>
                <a:highlight>
                  <a:srgbClr val="FFFFFF"/>
                </a:highlight>
                <a:latin typeface="Roboto"/>
                <a:ea typeface="Roboto"/>
                <a:cs typeface="Roboto"/>
                <a:sym typeface="Roboto"/>
              </a:rPr>
              <a:t> which uses their sum).</a:t>
            </a: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gd168f30da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 name="Google Shape;719;gd168f30da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d168f30da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d168f30da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da847382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da847382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gda8473826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 name="Google Shape;739;gda8473826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da8473826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da8473826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da84738265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da8473826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d168f30da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d168f30da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d168f30dae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d168f30dae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3" name="Google Shape;773;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7" name="Google Shape;55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25400" rtl="0" algn="l">
              <a:lnSpc>
                <a:spcPct val="141575"/>
              </a:lnSpc>
              <a:spcBef>
                <a:spcPts val="0"/>
              </a:spcBef>
              <a:spcAft>
                <a:spcPts val="0"/>
              </a:spcAft>
              <a:buSzPts val="1100"/>
              <a:buNone/>
            </a:pPr>
            <a:r>
              <a:rPr lang="en" sz="1050">
                <a:solidFill>
                  <a:srgbClr val="0074B5"/>
                </a:solidFill>
                <a:highlight>
                  <a:srgbClr val="F5F5F5"/>
                </a:highlight>
              </a:rPr>
              <a:t>the first message for statistical thinking is, statistics derives knowledge from sample regarding the population by carefully conducted collection and data</a:t>
            </a:r>
            <a:endParaRPr sz="1050">
              <a:solidFill>
                <a:srgbClr val="0074B5"/>
              </a:solidFill>
              <a:highlight>
                <a:srgbClr val="F5F5F5"/>
              </a:highlight>
            </a:endParaRPr>
          </a:p>
          <a:p>
            <a:pPr indent="0" lvl="0" marL="0" marR="25400" rtl="0" algn="l">
              <a:lnSpc>
                <a:spcPct val="141575"/>
              </a:lnSpc>
              <a:spcBef>
                <a:spcPts val="600"/>
              </a:spcBef>
              <a:spcAft>
                <a:spcPts val="0"/>
              </a:spcAft>
              <a:buSzPts val="1100"/>
              <a:buNone/>
            </a:pPr>
            <a:r>
              <a:rPr lang="en" sz="1050">
                <a:solidFill>
                  <a:srgbClr val="0074B5"/>
                </a:solidFill>
                <a:highlight>
                  <a:srgbClr val="F5F5F5"/>
                </a:highlight>
              </a:rPr>
              <a:t>Example of US election survey and its results </a:t>
            </a:r>
            <a:endParaRPr sz="1050">
              <a:solidFill>
                <a:srgbClr val="0074B5"/>
              </a:solidFill>
              <a:highlight>
                <a:srgbClr val="F5F5F5"/>
              </a:highlight>
            </a:endParaRPr>
          </a:p>
          <a:p>
            <a:pPr indent="0" lvl="0" marL="0" rtl="0" algn="l">
              <a:lnSpc>
                <a:spcPct val="100000"/>
              </a:lnSpc>
              <a:spcBef>
                <a:spcPts val="600"/>
              </a:spcBef>
              <a:spcAft>
                <a:spcPts val="0"/>
              </a:spcAft>
              <a:buSzPts val="1100"/>
              <a:buNone/>
            </a:pPr>
            <a:r>
              <a:t/>
            </a:r>
            <a:endParaRPr/>
          </a:p>
          <a:p>
            <a:pPr indent="0" lvl="0" marL="0" marR="0" rtl="0" algn="l">
              <a:lnSpc>
                <a:spcPct val="100000"/>
              </a:lnSpc>
              <a:spcBef>
                <a:spcPts val="600"/>
              </a:spcBef>
              <a:spcAft>
                <a:spcPts val="0"/>
              </a:spcAft>
              <a:buClr>
                <a:srgbClr val="000000"/>
              </a:buClr>
              <a:buSzPts val="1100"/>
              <a:buFont typeface="Arial"/>
              <a:buNone/>
            </a:pPr>
            <a:r>
              <a:rPr lang="en" sz="1100">
                <a:solidFill>
                  <a:schemeClr val="lt1"/>
                </a:solidFill>
                <a:latin typeface="Arial"/>
                <a:ea typeface="Arial"/>
                <a:cs typeface="Arial"/>
                <a:sym typeface="Arial"/>
              </a:rPr>
              <a:t>the first message for statistical thinking is, statistics derives knowledge from sample regarding the population by carefully conducted collection and data</a:t>
            </a:r>
            <a:endParaRPr sz="800">
              <a:solidFill>
                <a:schemeClr val="lt1"/>
              </a:solidFill>
              <a:latin typeface="Arial"/>
              <a:ea typeface="Arial"/>
              <a:cs typeface="Arial"/>
              <a:sym typeface="Arial"/>
            </a:endParaRPr>
          </a:p>
          <a:p>
            <a:pPr indent="0" lvl="0" marL="0" rtl="0" algn="l">
              <a:lnSpc>
                <a:spcPct val="100000"/>
              </a:lnSpc>
              <a:spcBef>
                <a:spcPts val="60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9" name="Google Shape;77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lt1"/>
                </a:solidFill>
              </a:rPr>
              <a:t>Multiple samples are combined and the sampling may be done without bootstrap</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 name="Shape 783"/>
        <p:cNvGrpSpPr/>
        <p:nvPr/>
      </p:nvGrpSpPr>
      <p:grpSpPr>
        <a:xfrm>
          <a:off x="0" y="0"/>
          <a:ext cx="0" cy="0"/>
          <a:chOff x="0" y="0"/>
          <a:chExt cx="0" cy="0"/>
        </a:xfrm>
      </p:grpSpPr>
      <p:sp>
        <p:nvSpPr>
          <p:cNvPr id="784" name="Google Shape;784;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5" name="Google Shape;78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1" name="Google Shape;79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sz="1050">
                <a:solidFill>
                  <a:schemeClr val="dk1"/>
                </a:solidFill>
                <a:highlight>
                  <a:srgbClr val="FFFFFF"/>
                </a:highlight>
                <a:latin typeface="Roboto"/>
                <a:ea typeface="Roboto"/>
                <a:cs typeface="Roboto"/>
                <a:sym typeface="Roboto"/>
              </a:rPr>
              <a:t>geometric mean</a:t>
            </a:r>
            <a:r>
              <a:rPr lang="en" sz="1050">
                <a:solidFill>
                  <a:schemeClr val="dk1"/>
                </a:solidFill>
                <a:highlight>
                  <a:srgbClr val="FFFFFF"/>
                </a:highlight>
                <a:latin typeface="Roboto"/>
                <a:ea typeface="Roboto"/>
                <a:cs typeface="Roboto"/>
                <a:sym typeface="Roboto"/>
              </a:rPr>
              <a:t> is a </a:t>
            </a:r>
            <a:r>
              <a:rPr b="1" lang="en" sz="1050">
                <a:solidFill>
                  <a:schemeClr val="dk1"/>
                </a:solidFill>
                <a:highlight>
                  <a:srgbClr val="FFFFFF"/>
                </a:highlight>
                <a:latin typeface="Roboto"/>
                <a:ea typeface="Roboto"/>
                <a:cs typeface="Roboto"/>
                <a:sym typeface="Roboto"/>
              </a:rPr>
              <a:t>mean</a:t>
            </a:r>
            <a:r>
              <a:rPr lang="en" sz="1050">
                <a:solidFill>
                  <a:schemeClr val="dk1"/>
                </a:solidFill>
                <a:highlight>
                  <a:srgbClr val="FFFFFF"/>
                </a:highlight>
                <a:latin typeface="Roboto"/>
                <a:ea typeface="Roboto"/>
                <a:cs typeface="Roboto"/>
                <a:sym typeface="Roboto"/>
              </a:rPr>
              <a:t> or average, which indicates the central tendency or typical value of a set of numbers by using the product of their values (as opposed to the arithmetic </a:t>
            </a:r>
            <a:r>
              <a:rPr b="1" lang="en" sz="1050">
                <a:solidFill>
                  <a:schemeClr val="dk1"/>
                </a:solidFill>
                <a:highlight>
                  <a:srgbClr val="FFFFFF"/>
                </a:highlight>
                <a:latin typeface="Roboto"/>
                <a:ea typeface="Roboto"/>
                <a:cs typeface="Roboto"/>
                <a:sym typeface="Roboto"/>
              </a:rPr>
              <a:t>mean</a:t>
            </a:r>
            <a:r>
              <a:rPr lang="en" sz="1050">
                <a:solidFill>
                  <a:schemeClr val="dk1"/>
                </a:solidFill>
                <a:highlight>
                  <a:srgbClr val="FFFFFF"/>
                </a:highlight>
                <a:latin typeface="Roboto"/>
                <a:ea typeface="Roboto"/>
                <a:cs typeface="Roboto"/>
                <a:sym typeface="Roboto"/>
              </a:rPr>
              <a:t> which uses their sum).</a:t>
            </a:r>
            <a:endParaRPr>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d168f30dae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d168f30dae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divide by n-1 :    </a:t>
            </a:r>
            <a:r>
              <a:rPr lang="en" u="sng">
                <a:solidFill>
                  <a:schemeClr val="hlink"/>
                </a:solidFill>
                <a:hlinkClick r:id="rId2"/>
              </a:rPr>
              <a:t>https://www.willemsleegers.com/post/2020/08/05/why-divide-by-n-1/</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Bias and unbias :  </a:t>
            </a:r>
            <a:r>
              <a:rPr lang="en" u="sng">
                <a:solidFill>
                  <a:schemeClr val="hlink"/>
                </a:solidFill>
                <a:hlinkClick r:id="rId3"/>
              </a:rPr>
              <a:t>https://www.merriam-webster.com/dictionary/unbiased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d168f30dae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d168f30dae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d168f30dae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d168f30dae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g11c6c8168f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7" name="Google Shape;817;g11c6c8168f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7b255b7a9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7b255b7a9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d168f30dae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d168f30dae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7b4558dcd8_1_2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6" name="Google Shape;836;g7b4558dcd8_1_2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t>Odd’s ratio 	= p1/(1-p1) / p2/(1-p2)</a:t>
            </a:r>
            <a:endParaRPr b="1"/>
          </a:p>
          <a:p>
            <a:pPr indent="0" lvl="0" marL="0" rtl="0" algn="l">
              <a:lnSpc>
                <a:spcPct val="100000"/>
              </a:lnSpc>
              <a:spcBef>
                <a:spcPts val="0"/>
              </a:spcBef>
              <a:spcAft>
                <a:spcPts val="0"/>
              </a:spcAft>
              <a:buSzPts val="1100"/>
              <a:buNone/>
            </a:pPr>
            <a:r>
              <a:rPr b="1" lang="en"/>
              <a:t>		= </a:t>
            </a:r>
            <a:r>
              <a:rPr b="1" lang="en" sz="1050">
                <a:solidFill>
                  <a:srgbClr val="202124"/>
                </a:solidFill>
                <a:highlight>
                  <a:schemeClr val="lt1"/>
                </a:highlight>
                <a:latin typeface="Roboto"/>
                <a:ea typeface="Roboto"/>
                <a:cs typeface="Roboto"/>
                <a:sym typeface="Roboto"/>
              </a:rPr>
              <a:t>2.846 / 0.219</a:t>
            </a:r>
            <a:endParaRPr b="1" sz="1050">
              <a:solidFill>
                <a:srgbClr val="202124"/>
              </a:solidFill>
              <a:highlight>
                <a:schemeClr val="lt1"/>
              </a:highlight>
              <a:latin typeface="Roboto"/>
              <a:ea typeface="Roboto"/>
              <a:cs typeface="Roboto"/>
              <a:sym typeface="Roboto"/>
            </a:endParaRPr>
          </a:p>
          <a:p>
            <a:pPr indent="0" lvl="0" marL="0" rtl="0" algn="l">
              <a:lnSpc>
                <a:spcPct val="100000"/>
              </a:lnSpc>
              <a:spcBef>
                <a:spcPts val="0"/>
              </a:spcBef>
              <a:spcAft>
                <a:spcPts val="0"/>
              </a:spcAft>
              <a:buSzPts val="1100"/>
              <a:buNone/>
            </a:pPr>
            <a:r>
              <a:rPr b="1" lang="en" sz="1050">
                <a:solidFill>
                  <a:srgbClr val="202124"/>
                </a:solidFill>
                <a:highlight>
                  <a:schemeClr val="lt1"/>
                </a:highlight>
                <a:latin typeface="Roboto"/>
                <a:ea typeface="Roboto"/>
                <a:cs typeface="Roboto"/>
                <a:sym typeface="Roboto"/>
              </a:rPr>
              <a:t>		= 12.995</a:t>
            </a:r>
            <a:endParaRPr b="1" sz="1050">
              <a:solidFill>
                <a:srgbClr val="202124"/>
              </a:solidFill>
              <a:highlight>
                <a:schemeClr val="lt1"/>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ff23e09500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4" name="Google Shape;564;gff23e0950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25400" rtl="0" algn="l">
              <a:lnSpc>
                <a:spcPct val="141575"/>
              </a:lnSpc>
              <a:spcBef>
                <a:spcPts val="0"/>
              </a:spcBef>
              <a:spcAft>
                <a:spcPts val="0"/>
              </a:spcAft>
              <a:buSzPts val="1100"/>
              <a:buNone/>
            </a:pPr>
            <a:r>
              <a:rPr lang="en" sz="1050">
                <a:solidFill>
                  <a:srgbClr val="0074B5"/>
                </a:solidFill>
                <a:highlight>
                  <a:srgbClr val="F5F5F5"/>
                </a:highlight>
              </a:rPr>
              <a:t>the first message for statistical thinking is, statistics derives knowledge from sample regarding the population by carefully conducted collection and data</a:t>
            </a:r>
            <a:endParaRPr sz="1050">
              <a:solidFill>
                <a:srgbClr val="0074B5"/>
              </a:solidFill>
              <a:highlight>
                <a:srgbClr val="F5F5F5"/>
              </a:highlight>
            </a:endParaRPr>
          </a:p>
          <a:p>
            <a:pPr indent="0" lvl="0" marL="0" marR="25400" rtl="0" algn="l">
              <a:lnSpc>
                <a:spcPct val="141575"/>
              </a:lnSpc>
              <a:spcBef>
                <a:spcPts val="600"/>
              </a:spcBef>
              <a:spcAft>
                <a:spcPts val="0"/>
              </a:spcAft>
              <a:buSzPts val="1100"/>
              <a:buNone/>
            </a:pPr>
            <a:r>
              <a:rPr lang="en" sz="1050">
                <a:solidFill>
                  <a:srgbClr val="0074B5"/>
                </a:solidFill>
                <a:highlight>
                  <a:srgbClr val="F5F5F5"/>
                </a:highlight>
              </a:rPr>
              <a:t>Example of US election survey and its results </a:t>
            </a:r>
            <a:endParaRPr sz="1050">
              <a:solidFill>
                <a:srgbClr val="0074B5"/>
              </a:solidFill>
              <a:highlight>
                <a:srgbClr val="F5F5F5"/>
              </a:highlight>
            </a:endParaRPr>
          </a:p>
          <a:p>
            <a:pPr indent="0" lvl="0" marL="0" rtl="0" algn="l">
              <a:lnSpc>
                <a:spcPct val="100000"/>
              </a:lnSpc>
              <a:spcBef>
                <a:spcPts val="600"/>
              </a:spcBef>
              <a:spcAft>
                <a:spcPts val="0"/>
              </a:spcAft>
              <a:buSzPts val="1100"/>
              <a:buNone/>
            </a:pPr>
            <a:r>
              <a:t/>
            </a:r>
            <a:endParaRPr/>
          </a:p>
          <a:p>
            <a:pPr indent="0" lvl="0" marL="0" marR="0" rtl="0" algn="l">
              <a:lnSpc>
                <a:spcPct val="100000"/>
              </a:lnSpc>
              <a:spcBef>
                <a:spcPts val="600"/>
              </a:spcBef>
              <a:spcAft>
                <a:spcPts val="0"/>
              </a:spcAft>
              <a:buClr>
                <a:srgbClr val="000000"/>
              </a:buClr>
              <a:buSzPts val="1100"/>
              <a:buFont typeface="Arial"/>
              <a:buNone/>
            </a:pPr>
            <a:r>
              <a:rPr lang="en" sz="1100">
                <a:solidFill>
                  <a:schemeClr val="lt1"/>
                </a:solidFill>
                <a:latin typeface="Arial"/>
                <a:ea typeface="Arial"/>
                <a:cs typeface="Arial"/>
                <a:sym typeface="Arial"/>
              </a:rPr>
              <a:t>the first message for statistical thinking is, statistics derives knowledge from sample regarding the population by carefully conducted collection and data</a:t>
            </a:r>
            <a:endParaRPr sz="800">
              <a:solidFill>
                <a:schemeClr val="lt1"/>
              </a:solidFill>
              <a:latin typeface="Arial"/>
              <a:ea typeface="Arial"/>
              <a:cs typeface="Arial"/>
              <a:sym typeface="Arial"/>
            </a:endParaRPr>
          </a:p>
          <a:p>
            <a:pPr indent="0" lvl="0" marL="0" rtl="0" algn="l">
              <a:lnSpc>
                <a:spcPct val="100000"/>
              </a:lnSpc>
              <a:spcBef>
                <a:spcPts val="60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7b4558dcd8_1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7b4558dcd8_1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ff23e0950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ff23e0950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3" name="Shape 853"/>
        <p:cNvGrpSpPr/>
        <p:nvPr/>
      </p:nvGrpSpPr>
      <p:grpSpPr>
        <a:xfrm>
          <a:off x="0" y="0"/>
          <a:ext cx="0" cy="0"/>
          <a:chOff x="0" y="0"/>
          <a:chExt cx="0" cy="0"/>
        </a:xfrm>
      </p:grpSpPr>
      <p:sp>
        <p:nvSpPr>
          <p:cNvPr id="854" name="Google Shape;854;gff23e0950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5" name="Google Shape;855;gff23e0950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ff23e0950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ff23e0950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 name="Shape 865"/>
        <p:cNvGrpSpPr/>
        <p:nvPr/>
      </p:nvGrpSpPr>
      <p:grpSpPr>
        <a:xfrm>
          <a:off x="0" y="0"/>
          <a:ext cx="0" cy="0"/>
          <a:chOff x="0" y="0"/>
          <a:chExt cx="0" cy="0"/>
        </a:xfrm>
      </p:grpSpPr>
      <p:sp>
        <p:nvSpPr>
          <p:cNvPr id="866" name="Google Shape;866;gff23e0950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 name="Google Shape;867;gff23e0950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 name="Shape 871"/>
        <p:cNvGrpSpPr/>
        <p:nvPr/>
      </p:nvGrpSpPr>
      <p:grpSpPr>
        <a:xfrm>
          <a:off x="0" y="0"/>
          <a:ext cx="0" cy="0"/>
          <a:chOff x="0" y="0"/>
          <a:chExt cx="0" cy="0"/>
        </a:xfrm>
      </p:grpSpPr>
      <p:sp>
        <p:nvSpPr>
          <p:cNvPr id="872" name="Google Shape;872;gff23e09500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 name="Google Shape;873;gff23e0950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ff23e09500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ff23e09500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ff23e0950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ff23e0950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gff23e09500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 name="Google Shape;892;gff23e09500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 name="Shape 897"/>
        <p:cNvGrpSpPr/>
        <p:nvPr/>
      </p:nvGrpSpPr>
      <p:grpSpPr>
        <a:xfrm>
          <a:off x="0" y="0"/>
          <a:ext cx="0" cy="0"/>
          <a:chOff x="0" y="0"/>
          <a:chExt cx="0" cy="0"/>
        </a:xfrm>
      </p:grpSpPr>
      <p:sp>
        <p:nvSpPr>
          <p:cNvPr id="898" name="Google Shape;898;gff23e09500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 name="Google Shape;899;gff23e09500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0" name="Google Shape;57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25400" rtl="0" algn="l">
              <a:lnSpc>
                <a:spcPct val="141575"/>
              </a:lnSpc>
              <a:spcBef>
                <a:spcPts val="0"/>
              </a:spcBef>
              <a:spcAft>
                <a:spcPts val="0"/>
              </a:spcAft>
              <a:buClr>
                <a:schemeClr val="dk1"/>
              </a:buClr>
              <a:buSzPts val="1100"/>
              <a:buFont typeface="Arial"/>
              <a:buNone/>
            </a:pPr>
            <a:r>
              <a:rPr lang="en" sz="1050">
                <a:solidFill>
                  <a:srgbClr val="0074B5"/>
                </a:solidFill>
                <a:highlight>
                  <a:srgbClr val="F5F5F5"/>
                </a:highlight>
              </a:rPr>
              <a:t>the first message for statistical thinking is, statistics derives knowledge from sample regarding the population by carefully conducted collection and data</a:t>
            </a:r>
            <a:endParaRPr sz="1050">
              <a:solidFill>
                <a:srgbClr val="0074B5"/>
              </a:solidFill>
              <a:highlight>
                <a:srgbClr val="F5F5F5"/>
              </a:highlight>
            </a:endParaRPr>
          </a:p>
          <a:p>
            <a:pPr indent="0" lvl="0" marL="0" marR="25400" rtl="0" algn="l">
              <a:lnSpc>
                <a:spcPct val="141575"/>
              </a:lnSpc>
              <a:spcBef>
                <a:spcPts val="600"/>
              </a:spcBef>
              <a:spcAft>
                <a:spcPts val="0"/>
              </a:spcAft>
              <a:buClr>
                <a:schemeClr val="dk1"/>
              </a:buClr>
              <a:buSzPts val="1100"/>
              <a:buFont typeface="Arial"/>
              <a:buNone/>
            </a:pPr>
            <a:r>
              <a:rPr lang="en" sz="1050">
                <a:solidFill>
                  <a:srgbClr val="0074B5"/>
                </a:solidFill>
                <a:highlight>
                  <a:srgbClr val="F5F5F5"/>
                </a:highlight>
              </a:rPr>
              <a:t>Example of US election survey and its results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ff23e09500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ff23e09500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ff23e09500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ff23e09500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ff23e0950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ff23e0950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ff23e0950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ff23e0950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9" name="Google Shape;92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Graph refers to connections among entities, and to the underlying data structure. In statistics, graph is used to refer to a variety of plots and visualizations,</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5" name="Google Shape;935;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1" name="Google Shape;941;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cb3c2967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cb3c2967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3" name="Google Shape;953;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9" name="Google Shape;95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ff23e09500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7" name="Google Shape;617;gff23e09500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25400" rtl="0" algn="l">
              <a:lnSpc>
                <a:spcPct val="141575"/>
              </a:lnSpc>
              <a:spcBef>
                <a:spcPts val="0"/>
              </a:spcBef>
              <a:spcAft>
                <a:spcPts val="0"/>
              </a:spcAft>
              <a:buSzPts val="1100"/>
              <a:buNone/>
            </a:pPr>
            <a:r>
              <a:rPr lang="en" sz="1050">
                <a:solidFill>
                  <a:srgbClr val="0074B5"/>
                </a:solidFill>
                <a:highlight>
                  <a:srgbClr val="F5F5F5"/>
                </a:highlight>
              </a:rPr>
              <a:t>the first message for statistical thinking is, statistics derives knowledge from sample regarding the population by carefully conducted collection and data</a:t>
            </a:r>
            <a:endParaRPr sz="1050">
              <a:solidFill>
                <a:srgbClr val="0074B5"/>
              </a:solidFill>
              <a:highlight>
                <a:srgbClr val="F5F5F5"/>
              </a:highlight>
            </a:endParaRPr>
          </a:p>
          <a:p>
            <a:pPr indent="0" lvl="0" marL="0" marR="25400" rtl="0" algn="l">
              <a:lnSpc>
                <a:spcPct val="141575"/>
              </a:lnSpc>
              <a:spcBef>
                <a:spcPts val="600"/>
              </a:spcBef>
              <a:spcAft>
                <a:spcPts val="0"/>
              </a:spcAft>
              <a:buSzPts val="1100"/>
              <a:buNone/>
            </a:pPr>
            <a:r>
              <a:rPr lang="en" sz="1050">
                <a:solidFill>
                  <a:srgbClr val="0074B5"/>
                </a:solidFill>
                <a:highlight>
                  <a:srgbClr val="F5F5F5"/>
                </a:highlight>
              </a:rPr>
              <a:t>Example of US election survey and its results </a:t>
            </a:r>
            <a:endParaRPr sz="1050">
              <a:solidFill>
                <a:srgbClr val="0074B5"/>
              </a:solidFill>
              <a:highlight>
                <a:srgbClr val="F5F5F5"/>
              </a:highlight>
            </a:endParaRPr>
          </a:p>
          <a:p>
            <a:pPr indent="0" lvl="0" marL="0" rtl="0" algn="l">
              <a:lnSpc>
                <a:spcPct val="100000"/>
              </a:lnSpc>
              <a:spcBef>
                <a:spcPts val="600"/>
              </a:spcBef>
              <a:spcAft>
                <a:spcPts val="0"/>
              </a:spcAft>
              <a:buSzPts val="1100"/>
              <a:buNone/>
            </a:pPr>
            <a:r>
              <a:t/>
            </a:r>
            <a:endParaRPr/>
          </a:p>
          <a:p>
            <a:pPr indent="0" lvl="0" marL="0" marR="0" rtl="0" algn="l">
              <a:lnSpc>
                <a:spcPct val="100000"/>
              </a:lnSpc>
              <a:spcBef>
                <a:spcPts val="600"/>
              </a:spcBef>
              <a:spcAft>
                <a:spcPts val="0"/>
              </a:spcAft>
              <a:buClr>
                <a:srgbClr val="000000"/>
              </a:buClr>
              <a:buSzPts val="1100"/>
              <a:buFont typeface="Arial"/>
              <a:buNone/>
            </a:pPr>
            <a:r>
              <a:rPr lang="en" sz="1100">
                <a:solidFill>
                  <a:schemeClr val="lt1"/>
                </a:solidFill>
                <a:latin typeface="Arial"/>
                <a:ea typeface="Arial"/>
                <a:cs typeface="Arial"/>
                <a:sym typeface="Arial"/>
              </a:rPr>
              <a:t>the first message for statistical thinking is, statistics derives knowledge from sample regarding the population by carefully conducted collection and data</a:t>
            </a:r>
            <a:endParaRPr sz="800">
              <a:solidFill>
                <a:schemeClr val="lt1"/>
              </a:solidFill>
              <a:latin typeface="Arial"/>
              <a:ea typeface="Arial"/>
              <a:cs typeface="Arial"/>
              <a:sym typeface="Arial"/>
            </a:endParaRPr>
          </a:p>
          <a:p>
            <a:pPr indent="0" lvl="0" marL="0" rtl="0" algn="l">
              <a:lnSpc>
                <a:spcPct val="100000"/>
              </a:lnSpc>
              <a:spcBef>
                <a:spcPts val="60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5" name="Google Shape;965;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1" name="Google Shape;97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 name="Shape 975"/>
        <p:cNvGrpSpPr/>
        <p:nvPr/>
      </p:nvGrpSpPr>
      <p:grpSpPr>
        <a:xfrm>
          <a:off x="0" y="0"/>
          <a:ext cx="0" cy="0"/>
          <a:chOff x="0" y="0"/>
          <a:chExt cx="0" cy="0"/>
        </a:xfrm>
      </p:grpSpPr>
      <p:sp>
        <p:nvSpPr>
          <p:cNvPr id="976" name="Google Shape;976;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7" name="Google Shape;977;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 name="Shape 981"/>
        <p:cNvGrpSpPr/>
        <p:nvPr/>
      </p:nvGrpSpPr>
      <p:grpSpPr>
        <a:xfrm>
          <a:off x="0" y="0"/>
          <a:ext cx="0" cy="0"/>
          <a:chOff x="0" y="0"/>
          <a:chExt cx="0" cy="0"/>
        </a:xfrm>
      </p:grpSpPr>
      <p:sp>
        <p:nvSpPr>
          <p:cNvPr id="982" name="Google Shape;982;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3" name="Google Shape;983;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9" name="Google Shape;989;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5" name="Google Shape;995;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1" name="Google Shape;1001;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db6fb529c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db6fb529c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db6fb529c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db6fb529c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d168f30da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d168f30da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ff23e09500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1" name="Google Shape;631;gff23e09500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25400" rtl="0" algn="l">
              <a:lnSpc>
                <a:spcPct val="141575"/>
              </a:lnSpc>
              <a:spcBef>
                <a:spcPts val="0"/>
              </a:spcBef>
              <a:spcAft>
                <a:spcPts val="0"/>
              </a:spcAft>
              <a:buSzPts val="1100"/>
              <a:buNone/>
            </a:pPr>
            <a:r>
              <a:rPr lang="en" sz="1050">
                <a:solidFill>
                  <a:srgbClr val="0074B5"/>
                </a:solidFill>
                <a:highlight>
                  <a:srgbClr val="F5F5F5"/>
                </a:highlight>
              </a:rPr>
              <a:t>the first message for statistical thinking is, statistics derives knowledge from sample regarding the population by carefully conducted collection and data</a:t>
            </a:r>
            <a:endParaRPr sz="1050">
              <a:solidFill>
                <a:srgbClr val="0074B5"/>
              </a:solidFill>
              <a:highlight>
                <a:srgbClr val="F5F5F5"/>
              </a:highlight>
            </a:endParaRPr>
          </a:p>
          <a:p>
            <a:pPr indent="0" lvl="0" marL="0" marR="25400" rtl="0" algn="l">
              <a:lnSpc>
                <a:spcPct val="141575"/>
              </a:lnSpc>
              <a:spcBef>
                <a:spcPts val="600"/>
              </a:spcBef>
              <a:spcAft>
                <a:spcPts val="0"/>
              </a:spcAft>
              <a:buSzPts val="1100"/>
              <a:buNone/>
            </a:pPr>
            <a:r>
              <a:rPr lang="en" sz="1050">
                <a:solidFill>
                  <a:srgbClr val="0074B5"/>
                </a:solidFill>
                <a:highlight>
                  <a:srgbClr val="F5F5F5"/>
                </a:highlight>
              </a:rPr>
              <a:t>Example of US election survey and its results </a:t>
            </a:r>
            <a:endParaRPr sz="1050">
              <a:solidFill>
                <a:srgbClr val="0074B5"/>
              </a:solidFill>
              <a:highlight>
                <a:srgbClr val="F5F5F5"/>
              </a:highlight>
            </a:endParaRPr>
          </a:p>
          <a:p>
            <a:pPr indent="0" lvl="0" marL="0" rtl="0" algn="l">
              <a:lnSpc>
                <a:spcPct val="100000"/>
              </a:lnSpc>
              <a:spcBef>
                <a:spcPts val="600"/>
              </a:spcBef>
              <a:spcAft>
                <a:spcPts val="0"/>
              </a:spcAft>
              <a:buSzPts val="1100"/>
              <a:buNone/>
            </a:pPr>
            <a:r>
              <a:t/>
            </a:r>
            <a:endParaRPr/>
          </a:p>
          <a:p>
            <a:pPr indent="0" lvl="0" marL="0" marR="0" rtl="0" algn="l">
              <a:lnSpc>
                <a:spcPct val="100000"/>
              </a:lnSpc>
              <a:spcBef>
                <a:spcPts val="600"/>
              </a:spcBef>
              <a:spcAft>
                <a:spcPts val="0"/>
              </a:spcAft>
              <a:buClr>
                <a:srgbClr val="000000"/>
              </a:buClr>
              <a:buSzPts val="1100"/>
              <a:buFont typeface="Arial"/>
              <a:buNone/>
            </a:pPr>
            <a:r>
              <a:rPr lang="en" sz="1100">
                <a:solidFill>
                  <a:schemeClr val="lt1"/>
                </a:solidFill>
                <a:latin typeface="Arial"/>
                <a:ea typeface="Arial"/>
                <a:cs typeface="Arial"/>
                <a:sym typeface="Arial"/>
              </a:rPr>
              <a:t>the first message for statistical thinking is, statistics derives knowledge from sample regarding the population by carefully conducted collection and data</a:t>
            </a:r>
            <a:endParaRPr sz="800">
              <a:solidFill>
                <a:schemeClr val="lt1"/>
              </a:solidFill>
              <a:latin typeface="Arial"/>
              <a:ea typeface="Arial"/>
              <a:cs typeface="Arial"/>
              <a:sym typeface="Arial"/>
            </a:endParaRPr>
          </a:p>
          <a:p>
            <a:pPr indent="0" lvl="0" marL="0" rtl="0" algn="l">
              <a:lnSpc>
                <a:spcPct val="100000"/>
              </a:lnSpc>
              <a:spcBef>
                <a:spcPts val="60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8" name="Google Shape;63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32"/>
          <p:cNvGrpSpPr/>
          <p:nvPr/>
        </p:nvGrpSpPr>
        <p:grpSpPr>
          <a:xfrm>
            <a:off x="7343003" y="3409675"/>
            <a:ext cx="1691422" cy="1732548"/>
            <a:chOff x="7343003" y="3409675"/>
            <a:chExt cx="1691422" cy="1732548"/>
          </a:xfrm>
        </p:grpSpPr>
        <p:grpSp>
          <p:nvGrpSpPr>
            <p:cNvPr id="11" name="Google Shape;11;p32"/>
            <p:cNvGrpSpPr/>
            <p:nvPr/>
          </p:nvGrpSpPr>
          <p:grpSpPr>
            <a:xfrm>
              <a:off x="7343003" y="4453711"/>
              <a:ext cx="316800" cy="688512"/>
              <a:chOff x="7343003" y="4453711"/>
              <a:chExt cx="316800" cy="688512"/>
            </a:xfrm>
          </p:grpSpPr>
          <p:sp>
            <p:nvSpPr>
              <p:cNvPr id="12" name="Google Shape;12;p32"/>
              <p:cNvSpPr/>
              <p:nvPr/>
            </p:nvSpPr>
            <p:spPr>
              <a:xfrm>
                <a:off x="7343003"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32"/>
              <p:cNvSpPr/>
              <p:nvPr/>
            </p:nvSpPr>
            <p:spPr>
              <a:xfrm>
                <a:off x="7343003"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 name="Google Shape;14;p32"/>
            <p:cNvGrpSpPr/>
            <p:nvPr/>
          </p:nvGrpSpPr>
          <p:grpSpPr>
            <a:xfrm>
              <a:off x="7801210" y="4105700"/>
              <a:ext cx="316800" cy="1036523"/>
              <a:chOff x="7801210" y="4105700"/>
              <a:chExt cx="316800" cy="1036523"/>
            </a:xfrm>
          </p:grpSpPr>
          <p:sp>
            <p:nvSpPr>
              <p:cNvPr id="15" name="Google Shape;15;p32"/>
              <p:cNvSpPr/>
              <p:nvPr/>
            </p:nvSpPr>
            <p:spPr>
              <a:xfrm>
                <a:off x="7801210"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32"/>
              <p:cNvSpPr/>
              <p:nvPr/>
            </p:nvSpPr>
            <p:spPr>
              <a:xfrm>
                <a:off x="7801210"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32"/>
              <p:cNvSpPr/>
              <p:nvPr/>
            </p:nvSpPr>
            <p:spPr>
              <a:xfrm>
                <a:off x="7801210"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 name="Google Shape;18;p32"/>
            <p:cNvGrpSpPr/>
            <p:nvPr/>
          </p:nvGrpSpPr>
          <p:grpSpPr>
            <a:xfrm>
              <a:off x="8259418" y="3757688"/>
              <a:ext cx="316800" cy="1384535"/>
              <a:chOff x="8259418" y="3757688"/>
              <a:chExt cx="316800" cy="1384535"/>
            </a:xfrm>
          </p:grpSpPr>
          <p:sp>
            <p:nvSpPr>
              <p:cNvPr id="19" name="Google Shape;19;p32"/>
              <p:cNvSpPr/>
              <p:nvPr/>
            </p:nvSpPr>
            <p:spPr>
              <a:xfrm>
                <a:off x="8259418"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2"/>
              <p:cNvSpPr/>
              <p:nvPr/>
            </p:nvSpPr>
            <p:spPr>
              <a:xfrm>
                <a:off x="8259418" y="3757688"/>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2"/>
              <p:cNvSpPr/>
              <p:nvPr/>
            </p:nvSpPr>
            <p:spPr>
              <a:xfrm>
                <a:off x="8259418"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32"/>
              <p:cNvSpPr/>
              <p:nvPr/>
            </p:nvSpPr>
            <p:spPr>
              <a:xfrm>
                <a:off x="8259418"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 name="Google Shape;23;p32"/>
            <p:cNvGrpSpPr/>
            <p:nvPr/>
          </p:nvGrpSpPr>
          <p:grpSpPr>
            <a:xfrm>
              <a:off x="8717625" y="3409675"/>
              <a:ext cx="316800" cy="1732548"/>
              <a:chOff x="8717625" y="3409675"/>
              <a:chExt cx="316800" cy="1732548"/>
            </a:xfrm>
          </p:grpSpPr>
          <p:sp>
            <p:nvSpPr>
              <p:cNvPr id="24" name="Google Shape;24;p32"/>
              <p:cNvSpPr/>
              <p:nvPr/>
            </p:nvSpPr>
            <p:spPr>
              <a:xfrm>
                <a:off x="8717625"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32"/>
              <p:cNvSpPr/>
              <p:nvPr/>
            </p:nvSpPr>
            <p:spPr>
              <a:xfrm>
                <a:off x="8717625" y="3757688"/>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32"/>
              <p:cNvSpPr/>
              <p:nvPr/>
            </p:nvSpPr>
            <p:spPr>
              <a:xfrm>
                <a:off x="8717625"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32"/>
              <p:cNvSpPr/>
              <p:nvPr/>
            </p:nvSpPr>
            <p:spPr>
              <a:xfrm>
                <a:off x="8717625" y="3409675"/>
                <a:ext cx="316800" cy="1732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2"/>
              <p:cNvSpPr/>
              <p:nvPr/>
            </p:nvSpPr>
            <p:spPr>
              <a:xfrm>
                <a:off x="8717625"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9" name="Google Shape;29;p32"/>
          <p:cNvGrpSpPr/>
          <p:nvPr/>
        </p:nvGrpSpPr>
        <p:grpSpPr>
          <a:xfrm>
            <a:off x="5043503" y="0"/>
            <a:ext cx="3814072" cy="3839101"/>
            <a:chOff x="5043503" y="0"/>
            <a:chExt cx="3814072" cy="3839101"/>
          </a:xfrm>
        </p:grpSpPr>
        <p:sp>
          <p:nvSpPr>
            <p:cNvPr id="30" name="Google Shape;30;p32"/>
            <p:cNvSpPr/>
            <p:nvPr/>
          </p:nvSpPr>
          <p:spPr>
            <a:xfrm>
              <a:off x="8460975" y="1817775"/>
              <a:ext cx="396600" cy="3966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32"/>
            <p:cNvSpPr/>
            <p:nvPr/>
          </p:nvSpPr>
          <p:spPr>
            <a:xfrm rot="-9830444">
              <a:off x="6469759" y="3480728"/>
              <a:ext cx="320148" cy="320148"/>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 name="Google Shape;32;p32"/>
            <p:cNvGrpSpPr/>
            <p:nvPr/>
          </p:nvGrpSpPr>
          <p:grpSpPr>
            <a:xfrm>
              <a:off x="7647812" y="2704283"/>
              <a:ext cx="635219" cy="635219"/>
              <a:chOff x="6725724" y="2701260"/>
              <a:chExt cx="1208101" cy="1208100"/>
            </a:xfrm>
          </p:grpSpPr>
          <p:sp>
            <p:nvSpPr>
              <p:cNvPr id="33" name="Google Shape;33;p32"/>
              <p:cNvSpPr/>
              <p:nvPr/>
            </p:nvSpPr>
            <p:spPr>
              <a:xfrm rot="5400000">
                <a:off x="6725725" y="2701260"/>
                <a:ext cx="1208100" cy="12081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32"/>
              <p:cNvSpPr/>
              <p:nvPr/>
            </p:nvSpPr>
            <p:spPr>
              <a:xfrm rot="5400000">
                <a:off x="6725724" y="2701260"/>
                <a:ext cx="1208100" cy="1208100"/>
              </a:xfrm>
              <a:prstGeom prst="pie">
                <a:avLst>
                  <a:gd fmla="val 8244818" name="adj1"/>
                  <a:gd fmla="val 16246175"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2"/>
              <p:cNvSpPr/>
              <p:nvPr/>
            </p:nvSpPr>
            <p:spPr>
              <a:xfrm rot="5400000">
                <a:off x="6954988" y="2930398"/>
                <a:ext cx="749700" cy="7497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32"/>
            <p:cNvSpPr/>
            <p:nvPr/>
          </p:nvSpPr>
          <p:spPr>
            <a:xfrm>
              <a:off x="8460975" y="1817775"/>
              <a:ext cx="396600" cy="396600"/>
            </a:xfrm>
            <a:prstGeom prst="pie">
              <a:avLst>
                <a:gd fmla="val 1937684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 name="Google Shape;37;p32"/>
            <p:cNvGrpSpPr/>
            <p:nvPr/>
          </p:nvGrpSpPr>
          <p:grpSpPr>
            <a:xfrm>
              <a:off x="7952721" y="179238"/>
              <a:ext cx="873165" cy="873003"/>
              <a:chOff x="7754428" y="208725"/>
              <a:chExt cx="541800" cy="541800"/>
            </a:xfrm>
          </p:grpSpPr>
          <p:sp>
            <p:nvSpPr>
              <p:cNvPr id="38" name="Google Shape;38;p32"/>
              <p:cNvSpPr/>
              <p:nvPr/>
            </p:nvSpPr>
            <p:spPr>
              <a:xfrm rot="-8647347">
                <a:off x="7831319" y="285616"/>
                <a:ext cx="388018" cy="388018"/>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32"/>
              <p:cNvSpPr/>
              <p:nvPr/>
            </p:nvSpPr>
            <p:spPr>
              <a:xfrm rot="-8647347">
                <a:off x="7831319" y="285616"/>
                <a:ext cx="388018" cy="388018"/>
              </a:xfrm>
              <a:prstGeom prst="pie">
                <a:avLst>
                  <a:gd fmla="val 19376841"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 name="Google Shape;40;p32"/>
            <p:cNvSpPr/>
            <p:nvPr/>
          </p:nvSpPr>
          <p:spPr>
            <a:xfrm>
              <a:off x="5399840" y="356365"/>
              <a:ext cx="2577000" cy="25770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32"/>
            <p:cNvSpPr/>
            <p:nvPr/>
          </p:nvSpPr>
          <p:spPr>
            <a:xfrm rot="2043858">
              <a:off x="5503813" y="460310"/>
              <a:ext cx="2369480" cy="236948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32"/>
            <p:cNvSpPr/>
            <p:nvPr/>
          </p:nvSpPr>
          <p:spPr>
            <a:xfrm>
              <a:off x="5399795" y="360281"/>
              <a:ext cx="2577000" cy="2577000"/>
            </a:xfrm>
            <a:prstGeom prst="pie">
              <a:avLst>
                <a:gd fmla="val 8801158"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3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2"/>
            <p:cNvSpPr/>
            <p:nvPr/>
          </p:nvSpPr>
          <p:spPr>
            <a:xfrm>
              <a:off x="5399795" y="356358"/>
              <a:ext cx="2577000" cy="2577000"/>
            </a:xfrm>
            <a:prstGeom prst="pie">
              <a:avLst>
                <a:gd fmla="val 1255410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32"/>
            <p:cNvSpPr/>
            <p:nvPr/>
          </p:nvSpPr>
          <p:spPr>
            <a:xfrm rot="-9830444">
              <a:off x="6469759" y="3480727"/>
              <a:ext cx="320148" cy="320148"/>
            </a:xfrm>
            <a:prstGeom prst="pie">
              <a:avLst>
                <a:gd fmla="val 1937684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 name="Google Shape;46;p32"/>
          <p:cNvSpPr txBox="1"/>
          <p:nvPr>
            <p:ph type="ctrTitle"/>
          </p:nvPr>
        </p:nvSpPr>
        <p:spPr>
          <a:xfrm>
            <a:off x="824000" y="1613813"/>
            <a:ext cx="4255500" cy="1872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47" name="Google Shape;47;p32"/>
          <p:cNvSpPr txBox="1"/>
          <p:nvPr>
            <p:ph idx="1" type="subTitle"/>
          </p:nvPr>
        </p:nvSpPr>
        <p:spPr>
          <a:xfrm>
            <a:off x="824000" y="3596300"/>
            <a:ext cx="4255500" cy="69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32"/>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7" name="Shape 137"/>
        <p:cNvGrpSpPr/>
        <p:nvPr/>
      </p:nvGrpSpPr>
      <p:grpSpPr>
        <a:xfrm>
          <a:off x="0" y="0"/>
          <a:ext cx="0" cy="0"/>
          <a:chOff x="0" y="0"/>
          <a:chExt cx="0" cy="0"/>
        </a:xfrm>
      </p:grpSpPr>
      <p:grpSp>
        <p:nvGrpSpPr>
          <p:cNvPr id="138" name="Google Shape;138;p41"/>
          <p:cNvGrpSpPr/>
          <p:nvPr/>
        </p:nvGrpSpPr>
        <p:grpSpPr>
          <a:xfrm>
            <a:off x="713373" y="3847119"/>
            <a:ext cx="825392" cy="825392"/>
            <a:chOff x="348199" y="179450"/>
            <a:chExt cx="1116300" cy="1116300"/>
          </a:xfrm>
        </p:grpSpPr>
        <p:sp>
          <p:nvSpPr>
            <p:cNvPr id="139" name="Google Shape;139;p41"/>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41"/>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 name="Google Shape;141;p41"/>
          <p:cNvSpPr txBox="1"/>
          <p:nvPr>
            <p:ph idx="1" type="body"/>
          </p:nvPr>
        </p:nvSpPr>
        <p:spPr>
          <a:xfrm>
            <a:off x="1303800" y="4138975"/>
            <a:ext cx="5843100" cy="534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42" name="Google Shape;142;p4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3" name="Shape 143"/>
        <p:cNvGrpSpPr/>
        <p:nvPr/>
      </p:nvGrpSpPr>
      <p:grpSpPr>
        <a:xfrm>
          <a:off x="0" y="0"/>
          <a:ext cx="0" cy="0"/>
          <a:chOff x="0" y="0"/>
          <a:chExt cx="0" cy="0"/>
        </a:xfrm>
      </p:grpSpPr>
      <p:grpSp>
        <p:nvGrpSpPr>
          <p:cNvPr id="144" name="Google Shape;144;p42"/>
          <p:cNvGrpSpPr/>
          <p:nvPr/>
        </p:nvGrpSpPr>
        <p:grpSpPr>
          <a:xfrm>
            <a:off x="52" y="4099200"/>
            <a:ext cx="9144036" cy="1044300"/>
            <a:chOff x="52" y="4099200"/>
            <a:chExt cx="9144036" cy="1044300"/>
          </a:xfrm>
        </p:grpSpPr>
        <p:grpSp>
          <p:nvGrpSpPr>
            <p:cNvPr id="145" name="Google Shape;145;p42"/>
            <p:cNvGrpSpPr/>
            <p:nvPr/>
          </p:nvGrpSpPr>
          <p:grpSpPr>
            <a:xfrm>
              <a:off x="52" y="4309200"/>
              <a:ext cx="231622" cy="834300"/>
              <a:chOff x="2688737" y="4301380"/>
              <a:chExt cx="231900" cy="834300"/>
            </a:xfrm>
          </p:grpSpPr>
          <p:sp>
            <p:nvSpPr>
              <p:cNvPr id="146" name="Google Shape;146;p42"/>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42"/>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42"/>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42"/>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 name="Google Shape;150;p42"/>
            <p:cNvGrpSpPr/>
            <p:nvPr/>
          </p:nvGrpSpPr>
          <p:grpSpPr>
            <a:xfrm>
              <a:off x="371406" y="4099200"/>
              <a:ext cx="231622" cy="1044300"/>
              <a:chOff x="2688737" y="4091380"/>
              <a:chExt cx="231900" cy="1044300"/>
            </a:xfrm>
          </p:grpSpPr>
          <p:sp>
            <p:nvSpPr>
              <p:cNvPr id="151" name="Google Shape;151;p42"/>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42"/>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42"/>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42"/>
              <p:cNvSpPr/>
              <p:nvPr/>
            </p:nvSpPr>
            <p:spPr>
              <a:xfrm flipH="1">
                <a:off x="2688737" y="4091380"/>
                <a:ext cx="2319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42"/>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 name="Google Shape;156;p42"/>
            <p:cNvGrpSpPr/>
            <p:nvPr/>
          </p:nvGrpSpPr>
          <p:grpSpPr>
            <a:xfrm>
              <a:off x="742761" y="4309200"/>
              <a:ext cx="231622" cy="834300"/>
              <a:chOff x="2688737" y="4301380"/>
              <a:chExt cx="231900" cy="834300"/>
            </a:xfrm>
          </p:grpSpPr>
          <p:sp>
            <p:nvSpPr>
              <p:cNvPr id="157" name="Google Shape;157;p42"/>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42"/>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42"/>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42"/>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 name="Google Shape;161;p42"/>
            <p:cNvGrpSpPr/>
            <p:nvPr/>
          </p:nvGrpSpPr>
          <p:grpSpPr>
            <a:xfrm>
              <a:off x="1114115" y="4518900"/>
              <a:ext cx="231622" cy="624600"/>
              <a:chOff x="2688737" y="4511080"/>
              <a:chExt cx="231900" cy="624600"/>
            </a:xfrm>
          </p:grpSpPr>
          <p:sp>
            <p:nvSpPr>
              <p:cNvPr id="162" name="Google Shape;162;p42"/>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42"/>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42"/>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 name="Google Shape;165;p42"/>
            <p:cNvGrpSpPr/>
            <p:nvPr/>
          </p:nvGrpSpPr>
          <p:grpSpPr>
            <a:xfrm>
              <a:off x="1856753" y="4099200"/>
              <a:ext cx="231600" cy="1044300"/>
              <a:chOff x="1856753" y="4099200"/>
              <a:chExt cx="231600" cy="1044300"/>
            </a:xfrm>
          </p:grpSpPr>
          <p:sp>
            <p:nvSpPr>
              <p:cNvPr id="166" name="Google Shape;166;p42"/>
              <p:cNvSpPr/>
              <p:nvPr/>
            </p:nvSpPr>
            <p:spPr>
              <a:xfrm flipH="1">
                <a:off x="185675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42"/>
              <p:cNvSpPr/>
              <p:nvPr/>
            </p:nvSpPr>
            <p:spPr>
              <a:xfrm flipH="1">
                <a:off x="1856753"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42"/>
              <p:cNvSpPr/>
              <p:nvPr/>
            </p:nvSpPr>
            <p:spPr>
              <a:xfrm flipH="1">
                <a:off x="185675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42"/>
              <p:cNvSpPr/>
              <p:nvPr/>
            </p:nvSpPr>
            <p:spPr>
              <a:xfrm flipH="1">
                <a:off x="1856753"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42"/>
              <p:cNvSpPr/>
              <p:nvPr/>
            </p:nvSpPr>
            <p:spPr>
              <a:xfrm flipH="1">
                <a:off x="185675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1" name="Google Shape;171;p42"/>
            <p:cNvGrpSpPr/>
            <p:nvPr/>
          </p:nvGrpSpPr>
          <p:grpSpPr>
            <a:xfrm>
              <a:off x="2228107" y="4309200"/>
              <a:ext cx="231600" cy="834300"/>
              <a:chOff x="2228107" y="4309200"/>
              <a:chExt cx="231600" cy="834300"/>
            </a:xfrm>
          </p:grpSpPr>
          <p:sp>
            <p:nvSpPr>
              <p:cNvPr id="172" name="Google Shape;172;p42"/>
              <p:cNvSpPr/>
              <p:nvPr/>
            </p:nvSpPr>
            <p:spPr>
              <a:xfrm flipH="1">
                <a:off x="2228107"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42"/>
              <p:cNvSpPr/>
              <p:nvPr/>
            </p:nvSpPr>
            <p:spPr>
              <a:xfrm flipH="1">
                <a:off x="2228107"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42"/>
              <p:cNvSpPr/>
              <p:nvPr/>
            </p:nvSpPr>
            <p:spPr>
              <a:xfrm flipH="1">
                <a:off x="2228107"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42"/>
              <p:cNvSpPr/>
              <p:nvPr/>
            </p:nvSpPr>
            <p:spPr>
              <a:xfrm flipH="1">
                <a:off x="2228107"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 name="Google Shape;176;p42"/>
            <p:cNvGrpSpPr/>
            <p:nvPr/>
          </p:nvGrpSpPr>
          <p:grpSpPr>
            <a:xfrm>
              <a:off x="2599462" y="4518900"/>
              <a:ext cx="231600" cy="624600"/>
              <a:chOff x="2599462" y="4518900"/>
              <a:chExt cx="231600" cy="624600"/>
            </a:xfrm>
          </p:grpSpPr>
          <p:sp>
            <p:nvSpPr>
              <p:cNvPr id="177" name="Google Shape;177;p42"/>
              <p:cNvSpPr/>
              <p:nvPr/>
            </p:nvSpPr>
            <p:spPr>
              <a:xfrm flipH="1">
                <a:off x="2599462"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42"/>
              <p:cNvSpPr/>
              <p:nvPr/>
            </p:nvSpPr>
            <p:spPr>
              <a:xfrm flipH="1">
                <a:off x="2599462"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42"/>
              <p:cNvSpPr/>
              <p:nvPr/>
            </p:nvSpPr>
            <p:spPr>
              <a:xfrm flipH="1">
                <a:off x="2599462"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 name="Google Shape;180;p42"/>
            <p:cNvGrpSpPr/>
            <p:nvPr/>
          </p:nvGrpSpPr>
          <p:grpSpPr>
            <a:xfrm>
              <a:off x="3342171" y="4099200"/>
              <a:ext cx="231600" cy="1044300"/>
              <a:chOff x="3342171" y="4099200"/>
              <a:chExt cx="231600" cy="1044300"/>
            </a:xfrm>
          </p:grpSpPr>
          <p:sp>
            <p:nvSpPr>
              <p:cNvPr id="181" name="Google Shape;181;p42"/>
              <p:cNvSpPr/>
              <p:nvPr/>
            </p:nvSpPr>
            <p:spPr>
              <a:xfrm flipH="1">
                <a:off x="3342171"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42"/>
              <p:cNvSpPr/>
              <p:nvPr/>
            </p:nvSpPr>
            <p:spPr>
              <a:xfrm flipH="1">
                <a:off x="3342171"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42"/>
              <p:cNvSpPr/>
              <p:nvPr/>
            </p:nvSpPr>
            <p:spPr>
              <a:xfrm flipH="1">
                <a:off x="3342171"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42"/>
              <p:cNvSpPr/>
              <p:nvPr/>
            </p:nvSpPr>
            <p:spPr>
              <a:xfrm flipH="1">
                <a:off x="3342171"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42"/>
              <p:cNvSpPr/>
              <p:nvPr/>
            </p:nvSpPr>
            <p:spPr>
              <a:xfrm flipH="1">
                <a:off x="3342171"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6" name="Google Shape;186;p42"/>
            <p:cNvGrpSpPr/>
            <p:nvPr/>
          </p:nvGrpSpPr>
          <p:grpSpPr>
            <a:xfrm>
              <a:off x="3713525" y="4309200"/>
              <a:ext cx="231600" cy="834300"/>
              <a:chOff x="3713525" y="4309200"/>
              <a:chExt cx="231600" cy="834300"/>
            </a:xfrm>
          </p:grpSpPr>
          <p:sp>
            <p:nvSpPr>
              <p:cNvPr id="187" name="Google Shape;187;p42"/>
              <p:cNvSpPr/>
              <p:nvPr/>
            </p:nvSpPr>
            <p:spPr>
              <a:xfrm flipH="1">
                <a:off x="3713525"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42"/>
              <p:cNvSpPr/>
              <p:nvPr/>
            </p:nvSpPr>
            <p:spPr>
              <a:xfrm flipH="1">
                <a:off x="3713525"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42"/>
              <p:cNvSpPr/>
              <p:nvPr/>
            </p:nvSpPr>
            <p:spPr>
              <a:xfrm flipH="1">
                <a:off x="3713525"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42"/>
              <p:cNvSpPr/>
              <p:nvPr/>
            </p:nvSpPr>
            <p:spPr>
              <a:xfrm flipH="1">
                <a:off x="3713525"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 name="Google Shape;191;p42"/>
            <p:cNvGrpSpPr/>
            <p:nvPr/>
          </p:nvGrpSpPr>
          <p:grpSpPr>
            <a:xfrm>
              <a:off x="1485398" y="4309200"/>
              <a:ext cx="231600" cy="834300"/>
              <a:chOff x="1485398" y="4309200"/>
              <a:chExt cx="231600" cy="834300"/>
            </a:xfrm>
          </p:grpSpPr>
          <p:sp>
            <p:nvSpPr>
              <p:cNvPr id="192" name="Google Shape;192;p42"/>
              <p:cNvSpPr/>
              <p:nvPr/>
            </p:nvSpPr>
            <p:spPr>
              <a:xfrm flipH="1">
                <a:off x="148539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42"/>
              <p:cNvSpPr/>
              <p:nvPr/>
            </p:nvSpPr>
            <p:spPr>
              <a:xfrm flipH="1">
                <a:off x="148539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42"/>
              <p:cNvSpPr/>
              <p:nvPr/>
            </p:nvSpPr>
            <p:spPr>
              <a:xfrm flipH="1">
                <a:off x="148539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42"/>
              <p:cNvSpPr/>
              <p:nvPr/>
            </p:nvSpPr>
            <p:spPr>
              <a:xfrm flipH="1">
                <a:off x="148539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6" name="Google Shape;196;p42"/>
            <p:cNvGrpSpPr/>
            <p:nvPr/>
          </p:nvGrpSpPr>
          <p:grpSpPr>
            <a:xfrm>
              <a:off x="4084879" y="4518900"/>
              <a:ext cx="231600" cy="624600"/>
              <a:chOff x="4084879" y="4518900"/>
              <a:chExt cx="231600" cy="624600"/>
            </a:xfrm>
          </p:grpSpPr>
          <p:sp>
            <p:nvSpPr>
              <p:cNvPr id="197" name="Google Shape;197;p42"/>
              <p:cNvSpPr/>
              <p:nvPr/>
            </p:nvSpPr>
            <p:spPr>
              <a:xfrm flipH="1">
                <a:off x="4084879"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42"/>
              <p:cNvSpPr/>
              <p:nvPr/>
            </p:nvSpPr>
            <p:spPr>
              <a:xfrm flipH="1">
                <a:off x="4084879"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42"/>
              <p:cNvSpPr/>
              <p:nvPr/>
            </p:nvSpPr>
            <p:spPr>
              <a:xfrm flipH="1">
                <a:off x="4084879"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0" name="Google Shape;200;p42"/>
            <p:cNvGrpSpPr/>
            <p:nvPr/>
          </p:nvGrpSpPr>
          <p:grpSpPr>
            <a:xfrm>
              <a:off x="2970816" y="4309200"/>
              <a:ext cx="231600" cy="834300"/>
              <a:chOff x="2970816" y="4309200"/>
              <a:chExt cx="231600" cy="834300"/>
            </a:xfrm>
          </p:grpSpPr>
          <p:sp>
            <p:nvSpPr>
              <p:cNvPr id="201" name="Google Shape;201;p42"/>
              <p:cNvSpPr/>
              <p:nvPr/>
            </p:nvSpPr>
            <p:spPr>
              <a:xfrm flipH="1">
                <a:off x="2970816"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42"/>
              <p:cNvSpPr/>
              <p:nvPr/>
            </p:nvSpPr>
            <p:spPr>
              <a:xfrm flipH="1">
                <a:off x="2970816"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42"/>
              <p:cNvSpPr/>
              <p:nvPr/>
            </p:nvSpPr>
            <p:spPr>
              <a:xfrm flipH="1">
                <a:off x="2970816"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42"/>
              <p:cNvSpPr/>
              <p:nvPr/>
            </p:nvSpPr>
            <p:spPr>
              <a:xfrm flipH="1">
                <a:off x="2970816"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5" name="Google Shape;205;p42"/>
            <p:cNvGrpSpPr/>
            <p:nvPr/>
          </p:nvGrpSpPr>
          <p:grpSpPr>
            <a:xfrm>
              <a:off x="4456234" y="4309200"/>
              <a:ext cx="231600" cy="834300"/>
              <a:chOff x="4456234" y="4309200"/>
              <a:chExt cx="231600" cy="834300"/>
            </a:xfrm>
          </p:grpSpPr>
          <p:sp>
            <p:nvSpPr>
              <p:cNvPr id="206" name="Google Shape;206;p42"/>
              <p:cNvSpPr/>
              <p:nvPr/>
            </p:nvSpPr>
            <p:spPr>
              <a:xfrm flipH="1">
                <a:off x="4456234"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42"/>
              <p:cNvSpPr/>
              <p:nvPr/>
            </p:nvSpPr>
            <p:spPr>
              <a:xfrm flipH="1">
                <a:off x="4456234"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42"/>
              <p:cNvSpPr/>
              <p:nvPr/>
            </p:nvSpPr>
            <p:spPr>
              <a:xfrm flipH="1">
                <a:off x="4456234"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42"/>
              <p:cNvSpPr/>
              <p:nvPr/>
            </p:nvSpPr>
            <p:spPr>
              <a:xfrm flipH="1">
                <a:off x="4456234"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0" name="Google Shape;210;p42"/>
            <p:cNvGrpSpPr/>
            <p:nvPr/>
          </p:nvGrpSpPr>
          <p:grpSpPr>
            <a:xfrm>
              <a:off x="4827588" y="4099200"/>
              <a:ext cx="231600" cy="1044300"/>
              <a:chOff x="4827588" y="4099200"/>
              <a:chExt cx="231600" cy="1044300"/>
            </a:xfrm>
          </p:grpSpPr>
          <p:sp>
            <p:nvSpPr>
              <p:cNvPr id="211" name="Google Shape;211;p42"/>
              <p:cNvSpPr/>
              <p:nvPr/>
            </p:nvSpPr>
            <p:spPr>
              <a:xfrm flipH="1">
                <a:off x="482758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42"/>
              <p:cNvSpPr/>
              <p:nvPr/>
            </p:nvSpPr>
            <p:spPr>
              <a:xfrm flipH="1">
                <a:off x="482758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42"/>
              <p:cNvSpPr/>
              <p:nvPr/>
            </p:nvSpPr>
            <p:spPr>
              <a:xfrm flipH="1">
                <a:off x="482758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42"/>
              <p:cNvSpPr/>
              <p:nvPr/>
            </p:nvSpPr>
            <p:spPr>
              <a:xfrm flipH="1">
                <a:off x="4827588"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42"/>
              <p:cNvSpPr/>
              <p:nvPr/>
            </p:nvSpPr>
            <p:spPr>
              <a:xfrm flipH="1">
                <a:off x="482758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6" name="Google Shape;216;p42"/>
            <p:cNvGrpSpPr/>
            <p:nvPr/>
          </p:nvGrpSpPr>
          <p:grpSpPr>
            <a:xfrm>
              <a:off x="5198943" y="4309200"/>
              <a:ext cx="231600" cy="834300"/>
              <a:chOff x="5198943" y="4309200"/>
              <a:chExt cx="231600" cy="834300"/>
            </a:xfrm>
          </p:grpSpPr>
          <p:sp>
            <p:nvSpPr>
              <p:cNvPr id="217" name="Google Shape;217;p42"/>
              <p:cNvSpPr/>
              <p:nvPr/>
            </p:nvSpPr>
            <p:spPr>
              <a:xfrm flipH="1">
                <a:off x="519894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42"/>
              <p:cNvSpPr/>
              <p:nvPr/>
            </p:nvSpPr>
            <p:spPr>
              <a:xfrm flipH="1">
                <a:off x="5198943"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42"/>
              <p:cNvSpPr/>
              <p:nvPr/>
            </p:nvSpPr>
            <p:spPr>
              <a:xfrm flipH="1">
                <a:off x="519894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42"/>
              <p:cNvSpPr/>
              <p:nvPr/>
            </p:nvSpPr>
            <p:spPr>
              <a:xfrm flipH="1">
                <a:off x="519894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1" name="Google Shape;221;p42"/>
            <p:cNvGrpSpPr/>
            <p:nvPr/>
          </p:nvGrpSpPr>
          <p:grpSpPr>
            <a:xfrm>
              <a:off x="5570297" y="4518900"/>
              <a:ext cx="231600" cy="624600"/>
              <a:chOff x="5570297" y="4518900"/>
              <a:chExt cx="231600" cy="624600"/>
            </a:xfrm>
          </p:grpSpPr>
          <p:sp>
            <p:nvSpPr>
              <p:cNvPr id="222" name="Google Shape;222;p42"/>
              <p:cNvSpPr/>
              <p:nvPr/>
            </p:nvSpPr>
            <p:spPr>
              <a:xfrm flipH="1">
                <a:off x="5570297"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42"/>
              <p:cNvSpPr/>
              <p:nvPr/>
            </p:nvSpPr>
            <p:spPr>
              <a:xfrm flipH="1">
                <a:off x="5570297"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42"/>
              <p:cNvSpPr/>
              <p:nvPr/>
            </p:nvSpPr>
            <p:spPr>
              <a:xfrm flipH="1">
                <a:off x="5570297"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5" name="Google Shape;225;p42"/>
            <p:cNvGrpSpPr/>
            <p:nvPr/>
          </p:nvGrpSpPr>
          <p:grpSpPr>
            <a:xfrm>
              <a:off x="5941652" y="4309200"/>
              <a:ext cx="231600" cy="834300"/>
              <a:chOff x="5941652" y="4309200"/>
              <a:chExt cx="231600" cy="834300"/>
            </a:xfrm>
          </p:grpSpPr>
          <p:sp>
            <p:nvSpPr>
              <p:cNvPr id="226" name="Google Shape;226;p42"/>
              <p:cNvSpPr/>
              <p:nvPr/>
            </p:nvSpPr>
            <p:spPr>
              <a:xfrm flipH="1">
                <a:off x="5941652"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42"/>
              <p:cNvSpPr/>
              <p:nvPr/>
            </p:nvSpPr>
            <p:spPr>
              <a:xfrm flipH="1">
                <a:off x="5941652"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42"/>
              <p:cNvSpPr/>
              <p:nvPr/>
            </p:nvSpPr>
            <p:spPr>
              <a:xfrm flipH="1">
                <a:off x="5941652"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42"/>
              <p:cNvSpPr/>
              <p:nvPr/>
            </p:nvSpPr>
            <p:spPr>
              <a:xfrm flipH="1">
                <a:off x="5941652"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0" name="Google Shape;230;p42"/>
            <p:cNvGrpSpPr/>
            <p:nvPr/>
          </p:nvGrpSpPr>
          <p:grpSpPr>
            <a:xfrm>
              <a:off x="6313006" y="4099200"/>
              <a:ext cx="231600" cy="1044300"/>
              <a:chOff x="6313006" y="4099200"/>
              <a:chExt cx="231600" cy="1044300"/>
            </a:xfrm>
          </p:grpSpPr>
          <p:sp>
            <p:nvSpPr>
              <p:cNvPr id="231" name="Google Shape;231;p42"/>
              <p:cNvSpPr/>
              <p:nvPr/>
            </p:nvSpPr>
            <p:spPr>
              <a:xfrm flipH="1">
                <a:off x="6313006"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42"/>
              <p:cNvSpPr/>
              <p:nvPr/>
            </p:nvSpPr>
            <p:spPr>
              <a:xfrm flipH="1">
                <a:off x="6313006"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42"/>
              <p:cNvSpPr/>
              <p:nvPr/>
            </p:nvSpPr>
            <p:spPr>
              <a:xfrm flipH="1">
                <a:off x="6313006"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42"/>
              <p:cNvSpPr/>
              <p:nvPr/>
            </p:nvSpPr>
            <p:spPr>
              <a:xfrm flipH="1">
                <a:off x="6313006"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42"/>
              <p:cNvSpPr/>
              <p:nvPr/>
            </p:nvSpPr>
            <p:spPr>
              <a:xfrm flipH="1">
                <a:off x="6313006"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6" name="Google Shape;236;p42"/>
            <p:cNvGrpSpPr/>
            <p:nvPr/>
          </p:nvGrpSpPr>
          <p:grpSpPr>
            <a:xfrm>
              <a:off x="6684361" y="4309200"/>
              <a:ext cx="231600" cy="834300"/>
              <a:chOff x="6684361" y="4309200"/>
              <a:chExt cx="231600" cy="834300"/>
            </a:xfrm>
          </p:grpSpPr>
          <p:sp>
            <p:nvSpPr>
              <p:cNvPr id="237" name="Google Shape;237;p42"/>
              <p:cNvSpPr/>
              <p:nvPr/>
            </p:nvSpPr>
            <p:spPr>
              <a:xfrm flipH="1">
                <a:off x="6684361"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42"/>
              <p:cNvSpPr/>
              <p:nvPr/>
            </p:nvSpPr>
            <p:spPr>
              <a:xfrm flipH="1">
                <a:off x="6684361"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42"/>
              <p:cNvSpPr/>
              <p:nvPr/>
            </p:nvSpPr>
            <p:spPr>
              <a:xfrm flipH="1">
                <a:off x="6684361"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42"/>
              <p:cNvSpPr/>
              <p:nvPr/>
            </p:nvSpPr>
            <p:spPr>
              <a:xfrm flipH="1">
                <a:off x="6684361"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1" name="Google Shape;241;p42"/>
            <p:cNvGrpSpPr/>
            <p:nvPr/>
          </p:nvGrpSpPr>
          <p:grpSpPr>
            <a:xfrm>
              <a:off x="7055715" y="4518900"/>
              <a:ext cx="231600" cy="624600"/>
              <a:chOff x="7055715" y="4518900"/>
              <a:chExt cx="231600" cy="624600"/>
            </a:xfrm>
          </p:grpSpPr>
          <p:sp>
            <p:nvSpPr>
              <p:cNvPr id="242" name="Google Shape;242;p42"/>
              <p:cNvSpPr/>
              <p:nvPr/>
            </p:nvSpPr>
            <p:spPr>
              <a:xfrm flipH="1">
                <a:off x="7055715"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42"/>
              <p:cNvSpPr/>
              <p:nvPr/>
            </p:nvSpPr>
            <p:spPr>
              <a:xfrm flipH="1">
                <a:off x="7055715"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42"/>
              <p:cNvSpPr/>
              <p:nvPr/>
            </p:nvSpPr>
            <p:spPr>
              <a:xfrm flipH="1">
                <a:off x="7055715"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5" name="Google Shape;245;p42"/>
            <p:cNvGrpSpPr/>
            <p:nvPr/>
          </p:nvGrpSpPr>
          <p:grpSpPr>
            <a:xfrm>
              <a:off x="7798424" y="4099200"/>
              <a:ext cx="231600" cy="1044300"/>
              <a:chOff x="7798424" y="4099200"/>
              <a:chExt cx="231600" cy="1044300"/>
            </a:xfrm>
          </p:grpSpPr>
          <p:sp>
            <p:nvSpPr>
              <p:cNvPr id="246" name="Google Shape;246;p42"/>
              <p:cNvSpPr/>
              <p:nvPr/>
            </p:nvSpPr>
            <p:spPr>
              <a:xfrm flipH="1">
                <a:off x="7798424"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42"/>
              <p:cNvSpPr/>
              <p:nvPr/>
            </p:nvSpPr>
            <p:spPr>
              <a:xfrm flipH="1">
                <a:off x="7798424"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42"/>
              <p:cNvSpPr/>
              <p:nvPr/>
            </p:nvSpPr>
            <p:spPr>
              <a:xfrm flipH="1">
                <a:off x="7798424"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42"/>
              <p:cNvSpPr/>
              <p:nvPr/>
            </p:nvSpPr>
            <p:spPr>
              <a:xfrm flipH="1">
                <a:off x="7798424"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42"/>
              <p:cNvSpPr/>
              <p:nvPr/>
            </p:nvSpPr>
            <p:spPr>
              <a:xfrm flipH="1">
                <a:off x="7798424"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1" name="Google Shape;251;p42"/>
            <p:cNvGrpSpPr/>
            <p:nvPr/>
          </p:nvGrpSpPr>
          <p:grpSpPr>
            <a:xfrm>
              <a:off x="8169779" y="4309200"/>
              <a:ext cx="231600" cy="834300"/>
              <a:chOff x="8169779" y="4309200"/>
              <a:chExt cx="231600" cy="834300"/>
            </a:xfrm>
          </p:grpSpPr>
          <p:sp>
            <p:nvSpPr>
              <p:cNvPr id="252" name="Google Shape;252;p42"/>
              <p:cNvSpPr/>
              <p:nvPr/>
            </p:nvSpPr>
            <p:spPr>
              <a:xfrm flipH="1">
                <a:off x="8169779"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42"/>
              <p:cNvSpPr/>
              <p:nvPr/>
            </p:nvSpPr>
            <p:spPr>
              <a:xfrm flipH="1">
                <a:off x="8169779"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42"/>
              <p:cNvSpPr/>
              <p:nvPr/>
            </p:nvSpPr>
            <p:spPr>
              <a:xfrm flipH="1">
                <a:off x="8169779"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42"/>
              <p:cNvSpPr/>
              <p:nvPr/>
            </p:nvSpPr>
            <p:spPr>
              <a:xfrm flipH="1">
                <a:off x="8169779"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6" name="Google Shape;256;p42"/>
            <p:cNvGrpSpPr/>
            <p:nvPr/>
          </p:nvGrpSpPr>
          <p:grpSpPr>
            <a:xfrm>
              <a:off x="7427070" y="4309200"/>
              <a:ext cx="231600" cy="834300"/>
              <a:chOff x="7427070" y="4309200"/>
              <a:chExt cx="231600" cy="834300"/>
            </a:xfrm>
          </p:grpSpPr>
          <p:sp>
            <p:nvSpPr>
              <p:cNvPr id="257" name="Google Shape;257;p42"/>
              <p:cNvSpPr/>
              <p:nvPr/>
            </p:nvSpPr>
            <p:spPr>
              <a:xfrm flipH="1">
                <a:off x="7427070"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42"/>
              <p:cNvSpPr/>
              <p:nvPr/>
            </p:nvSpPr>
            <p:spPr>
              <a:xfrm flipH="1">
                <a:off x="7427070"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42"/>
              <p:cNvSpPr/>
              <p:nvPr/>
            </p:nvSpPr>
            <p:spPr>
              <a:xfrm flipH="1">
                <a:off x="7427070"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42"/>
              <p:cNvSpPr/>
              <p:nvPr/>
            </p:nvSpPr>
            <p:spPr>
              <a:xfrm flipH="1">
                <a:off x="7427070"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1" name="Google Shape;261;p42"/>
            <p:cNvGrpSpPr/>
            <p:nvPr/>
          </p:nvGrpSpPr>
          <p:grpSpPr>
            <a:xfrm>
              <a:off x="8541133" y="4518900"/>
              <a:ext cx="231600" cy="624600"/>
              <a:chOff x="8541133" y="4518900"/>
              <a:chExt cx="231600" cy="624600"/>
            </a:xfrm>
          </p:grpSpPr>
          <p:sp>
            <p:nvSpPr>
              <p:cNvPr id="262" name="Google Shape;262;p42"/>
              <p:cNvSpPr/>
              <p:nvPr/>
            </p:nvSpPr>
            <p:spPr>
              <a:xfrm flipH="1">
                <a:off x="854113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42"/>
              <p:cNvSpPr/>
              <p:nvPr/>
            </p:nvSpPr>
            <p:spPr>
              <a:xfrm flipH="1">
                <a:off x="854113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42"/>
              <p:cNvSpPr/>
              <p:nvPr/>
            </p:nvSpPr>
            <p:spPr>
              <a:xfrm flipH="1">
                <a:off x="854113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5" name="Google Shape;265;p42"/>
            <p:cNvGrpSpPr/>
            <p:nvPr/>
          </p:nvGrpSpPr>
          <p:grpSpPr>
            <a:xfrm>
              <a:off x="8912488" y="4309200"/>
              <a:ext cx="231600" cy="834300"/>
              <a:chOff x="8912488" y="4309200"/>
              <a:chExt cx="231600" cy="834300"/>
            </a:xfrm>
          </p:grpSpPr>
          <p:sp>
            <p:nvSpPr>
              <p:cNvPr id="266" name="Google Shape;266;p42"/>
              <p:cNvSpPr/>
              <p:nvPr/>
            </p:nvSpPr>
            <p:spPr>
              <a:xfrm flipH="1">
                <a:off x="891248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42"/>
              <p:cNvSpPr/>
              <p:nvPr/>
            </p:nvSpPr>
            <p:spPr>
              <a:xfrm flipH="1">
                <a:off x="891248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42"/>
              <p:cNvSpPr/>
              <p:nvPr/>
            </p:nvSpPr>
            <p:spPr>
              <a:xfrm flipH="1">
                <a:off x="891248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42"/>
              <p:cNvSpPr/>
              <p:nvPr/>
            </p:nvSpPr>
            <p:spPr>
              <a:xfrm flipH="1">
                <a:off x="891248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70" name="Google Shape;270;p42"/>
          <p:cNvSpPr txBox="1"/>
          <p:nvPr>
            <p:ph hasCustomPrompt="1" type="title"/>
          </p:nvPr>
        </p:nvSpPr>
        <p:spPr>
          <a:xfrm>
            <a:off x="1388625" y="772725"/>
            <a:ext cx="6366900" cy="186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8000"/>
              <a:buNone/>
              <a:defRPr sz="8000">
                <a:solidFill>
                  <a:schemeClr val="lt1"/>
                </a:solidFill>
              </a:defRPr>
            </a:lvl1pPr>
            <a:lvl2pPr lvl="1" algn="ctr">
              <a:lnSpc>
                <a:spcPct val="100000"/>
              </a:lnSpc>
              <a:spcBef>
                <a:spcPts val="0"/>
              </a:spcBef>
              <a:spcAft>
                <a:spcPts val="0"/>
              </a:spcAft>
              <a:buClr>
                <a:schemeClr val="lt1"/>
              </a:buClr>
              <a:buSzPts val="8000"/>
              <a:buNone/>
              <a:defRPr sz="8000">
                <a:solidFill>
                  <a:schemeClr val="lt1"/>
                </a:solidFill>
              </a:defRPr>
            </a:lvl2pPr>
            <a:lvl3pPr lvl="2" algn="ctr">
              <a:lnSpc>
                <a:spcPct val="100000"/>
              </a:lnSpc>
              <a:spcBef>
                <a:spcPts val="0"/>
              </a:spcBef>
              <a:spcAft>
                <a:spcPts val="0"/>
              </a:spcAft>
              <a:buClr>
                <a:schemeClr val="lt1"/>
              </a:buClr>
              <a:buSzPts val="8000"/>
              <a:buNone/>
              <a:defRPr sz="8000">
                <a:solidFill>
                  <a:schemeClr val="lt1"/>
                </a:solidFill>
              </a:defRPr>
            </a:lvl3pPr>
            <a:lvl4pPr lvl="3" algn="ctr">
              <a:lnSpc>
                <a:spcPct val="100000"/>
              </a:lnSpc>
              <a:spcBef>
                <a:spcPts val="0"/>
              </a:spcBef>
              <a:spcAft>
                <a:spcPts val="0"/>
              </a:spcAft>
              <a:buClr>
                <a:schemeClr val="lt1"/>
              </a:buClr>
              <a:buSzPts val="8000"/>
              <a:buNone/>
              <a:defRPr sz="8000">
                <a:solidFill>
                  <a:schemeClr val="lt1"/>
                </a:solidFill>
              </a:defRPr>
            </a:lvl4pPr>
            <a:lvl5pPr lvl="4" algn="ctr">
              <a:lnSpc>
                <a:spcPct val="100000"/>
              </a:lnSpc>
              <a:spcBef>
                <a:spcPts val="0"/>
              </a:spcBef>
              <a:spcAft>
                <a:spcPts val="0"/>
              </a:spcAft>
              <a:buClr>
                <a:schemeClr val="lt1"/>
              </a:buClr>
              <a:buSzPts val="8000"/>
              <a:buNone/>
              <a:defRPr sz="8000">
                <a:solidFill>
                  <a:schemeClr val="lt1"/>
                </a:solidFill>
              </a:defRPr>
            </a:lvl5pPr>
            <a:lvl6pPr lvl="5" algn="ctr">
              <a:lnSpc>
                <a:spcPct val="100000"/>
              </a:lnSpc>
              <a:spcBef>
                <a:spcPts val="0"/>
              </a:spcBef>
              <a:spcAft>
                <a:spcPts val="0"/>
              </a:spcAft>
              <a:buClr>
                <a:schemeClr val="lt1"/>
              </a:buClr>
              <a:buSzPts val="8000"/>
              <a:buNone/>
              <a:defRPr sz="8000">
                <a:solidFill>
                  <a:schemeClr val="lt1"/>
                </a:solidFill>
              </a:defRPr>
            </a:lvl6pPr>
            <a:lvl7pPr lvl="6" algn="ctr">
              <a:lnSpc>
                <a:spcPct val="100000"/>
              </a:lnSpc>
              <a:spcBef>
                <a:spcPts val="0"/>
              </a:spcBef>
              <a:spcAft>
                <a:spcPts val="0"/>
              </a:spcAft>
              <a:buClr>
                <a:schemeClr val="lt1"/>
              </a:buClr>
              <a:buSzPts val="8000"/>
              <a:buNone/>
              <a:defRPr sz="8000">
                <a:solidFill>
                  <a:schemeClr val="lt1"/>
                </a:solidFill>
              </a:defRPr>
            </a:lvl7pPr>
            <a:lvl8pPr lvl="7" algn="ctr">
              <a:lnSpc>
                <a:spcPct val="100000"/>
              </a:lnSpc>
              <a:spcBef>
                <a:spcPts val="0"/>
              </a:spcBef>
              <a:spcAft>
                <a:spcPts val="0"/>
              </a:spcAft>
              <a:buClr>
                <a:schemeClr val="lt1"/>
              </a:buClr>
              <a:buSzPts val="8000"/>
              <a:buNone/>
              <a:defRPr sz="8000">
                <a:solidFill>
                  <a:schemeClr val="lt1"/>
                </a:solidFill>
              </a:defRPr>
            </a:lvl8pPr>
            <a:lvl9pPr lvl="8" algn="ctr">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271" name="Google Shape;271;p42"/>
          <p:cNvSpPr txBox="1"/>
          <p:nvPr>
            <p:ph idx="1" type="body"/>
          </p:nvPr>
        </p:nvSpPr>
        <p:spPr>
          <a:xfrm>
            <a:off x="1388625" y="2712300"/>
            <a:ext cx="6366900" cy="1111200"/>
          </a:xfrm>
          <a:prstGeom prst="rect">
            <a:avLst/>
          </a:prstGeom>
          <a:noFill/>
          <a:ln>
            <a:noFill/>
          </a:ln>
        </p:spPr>
        <p:txBody>
          <a:bodyPr anchorCtr="0" anchor="t" bIns="91425" lIns="91425" spcFirstLastPara="1" rIns="91425" wrap="square" tIns="91425">
            <a:noAutofit/>
          </a:bodyPr>
          <a:lstStyle>
            <a:lvl1pPr indent="-311150" lvl="0" marL="457200" algn="ctr">
              <a:lnSpc>
                <a:spcPct val="115000"/>
              </a:lnSpc>
              <a:spcBef>
                <a:spcPts val="0"/>
              </a:spcBef>
              <a:spcAft>
                <a:spcPts val="0"/>
              </a:spcAft>
              <a:buClr>
                <a:schemeClr val="lt1"/>
              </a:buClr>
              <a:buSzPts val="1300"/>
              <a:buChar char="●"/>
              <a:defRPr>
                <a:solidFill>
                  <a:schemeClr val="lt1"/>
                </a:solidFill>
              </a:defRPr>
            </a:lvl1pPr>
            <a:lvl2pPr indent="-298450" lvl="1" marL="914400" algn="ctr">
              <a:lnSpc>
                <a:spcPct val="115000"/>
              </a:lnSpc>
              <a:spcBef>
                <a:spcPts val="1600"/>
              </a:spcBef>
              <a:spcAft>
                <a:spcPts val="0"/>
              </a:spcAft>
              <a:buClr>
                <a:schemeClr val="lt1"/>
              </a:buClr>
              <a:buSzPts val="1100"/>
              <a:buChar char="○"/>
              <a:defRPr>
                <a:solidFill>
                  <a:schemeClr val="lt1"/>
                </a:solidFill>
              </a:defRPr>
            </a:lvl2pPr>
            <a:lvl3pPr indent="-298450" lvl="2" marL="1371600" algn="ctr">
              <a:lnSpc>
                <a:spcPct val="115000"/>
              </a:lnSpc>
              <a:spcBef>
                <a:spcPts val="1600"/>
              </a:spcBef>
              <a:spcAft>
                <a:spcPts val="0"/>
              </a:spcAft>
              <a:buClr>
                <a:schemeClr val="lt1"/>
              </a:buClr>
              <a:buSzPts val="1100"/>
              <a:buChar char="■"/>
              <a:defRPr>
                <a:solidFill>
                  <a:schemeClr val="lt1"/>
                </a:solidFill>
              </a:defRPr>
            </a:lvl3pPr>
            <a:lvl4pPr indent="-298450" lvl="3" marL="1828800" algn="ctr">
              <a:lnSpc>
                <a:spcPct val="115000"/>
              </a:lnSpc>
              <a:spcBef>
                <a:spcPts val="1600"/>
              </a:spcBef>
              <a:spcAft>
                <a:spcPts val="0"/>
              </a:spcAft>
              <a:buClr>
                <a:schemeClr val="lt1"/>
              </a:buClr>
              <a:buSzPts val="1100"/>
              <a:buChar char="●"/>
              <a:defRPr>
                <a:solidFill>
                  <a:schemeClr val="lt1"/>
                </a:solidFill>
              </a:defRPr>
            </a:lvl4pPr>
            <a:lvl5pPr indent="-298450" lvl="4" marL="2286000" algn="ctr">
              <a:lnSpc>
                <a:spcPct val="115000"/>
              </a:lnSpc>
              <a:spcBef>
                <a:spcPts val="1600"/>
              </a:spcBef>
              <a:spcAft>
                <a:spcPts val="0"/>
              </a:spcAft>
              <a:buClr>
                <a:schemeClr val="lt1"/>
              </a:buClr>
              <a:buSzPts val="1100"/>
              <a:buChar char="○"/>
              <a:defRPr>
                <a:solidFill>
                  <a:schemeClr val="lt1"/>
                </a:solidFill>
              </a:defRPr>
            </a:lvl5pPr>
            <a:lvl6pPr indent="-298450" lvl="5" marL="2743200" algn="ctr">
              <a:lnSpc>
                <a:spcPct val="115000"/>
              </a:lnSpc>
              <a:spcBef>
                <a:spcPts val="1600"/>
              </a:spcBef>
              <a:spcAft>
                <a:spcPts val="0"/>
              </a:spcAft>
              <a:buClr>
                <a:schemeClr val="lt1"/>
              </a:buClr>
              <a:buSzPts val="1100"/>
              <a:buChar char="■"/>
              <a:defRPr>
                <a:solidFill>
                  <a:schemeClr val="lt1"/>
                </a:solidFill>
              </a:defRPr>
            </a:lvl6pPr>
            <a:lvl7pPr indent="-298450" lvl="6" marL="3200400" algn="ctr">
              <a:lnSpc>
                <a:spcPct val="115000"/>
              </a:lnSpc>
              <a:spcBef>
                <a:spcPts val="1600"/>
              </a:spcBef>
              <a:spcAft>
                <a:spcPts val="0"/>
              </a:spcAft>
              <a:buClr>
                <a:schemeClr val="lt1"/>
              </a:buClr>
              <a:buSzPts val="1100"/>
              <a:buChar char="●"/>
              <a:defRPr>
                <a:solidFill>
                  <a:schemeClr val="lt1"/>
                </a:solidFill>
              </a:defRPr>
            </a:lvl7pPr>
            <a:lvl8pPr indent="-298450" lvl="7" marL="3657600" algn="ctr">
              <a:lnSpc>
                <a:spcPct val="115000"/>
              </a:lnSpc>
              <a:spcBef>
                <a:spcPts val="1600"/>
              </a:spcBef>
              <a:spcAft>
                <a:spcPts val="0"/>
              </a:spcAft>
              <a:buClr>
                <a:schemeClr val="lt1"/>
              </a:buClr>
              <a:buSzPts val="1100"/>
              <a:buChar char="○"/>
              <a:defRPr>
                <a:solidFill>
                  <a:schemeClr val="lt1"/>
                </a:solidFill>
              </a:defRPr>
            </a:lvl8pPr>
            <a:lvl9pPr indent="-298450" lvl="8" marL="4114800" algn="ctr">
              <a:lnSpc>
                <a:spcPct val="115000"/>
              </a:lnSpc>
              <a:spcBef>
                <a:spcPts val="1600"/>
              </a:spcBef>
              <a:spcAft>
                <a:spcPts val="1600"/>
              </a:spcAft>
              <a:buClr>
                <a:schemeClr val="lt1"/>
              </a:buClr>
              <a:buSzPts val="1100"/>
              <a:buChar char="■"/>
              <a:defRPr>
                <a:solidFill>
                  <a:schemeClr val="lt1"/>
                </a:solidFill>
              </a:defRPr>
            </a:lvl9pPr>
          </a:lstStyle>
          <a:p/>
        </p:txBody>
      </p:sp>
      <p:sp>
        <p:nvSpPr>
          <p:cNvPr id="272" name="Google Shape;272;p42"/>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7" name="Shape 277"/>
        <p:cNvGrpSpPr/>
        <p:nvPr/>
      </p:nvGrpSpPr>
      <p:grpSpPr>
        <a:xfrm>
          <a:off x="0" y="0"/>
          <a:ext cx="0" cy="0"/>
          <a:chOff x="0" y="0"/>
          <a:chExt cx="0" cy="0"/>
        </a:xfrm>
      </p:grpSpPr>
      <p:grpSp>
        <p:nvGrpSpPr>
          <p:cNvPr id="278" name="Google Shape;278;g7b4558dcd8_1_4"/>
          <p:cNvGrpSpPr/>
          <p:nvPr/>
        </p:nvGrpSpPr>
        <p:grpSpPr>
          <a:xfrm>
            <a:off x="7343003" y="3409675"/>
            <a:ext cx="1691422" cy="1732548"/>
            <a:chOff x="7343003" y="3409675"/>
            <a:chExt cx="1691422" cy="1732548"/>
          </a:xfrm>
        </p:grpSpPr>
        <p:grpSp>
          <p:nvGrpSpPr>
            <p:cNvPr id="279" name="Google Shape;279;g7b4558dcd8_1_4"/>
            <p:cNvGrpSpPr/>
            <p:nvPr/>
          </p:nvGrpSpPr>
          <p:grpSpPr>
            <a:xfrm>
              <a:off x="7343003" y="4453711"/>
              <a:ext cx="316800" cy="688512"/>
              <a:chOff x="7343003" y="4453711"/>
              <a:chExt cx="316800" cy="688512"/>
            </a:xfrm>
          </p:grpSpPr>
          <p:sp>
            <p:nvSpPr>
              <p:cNvPr id="280" name="Google Shape;280;g7b4558dcd8_1_4"/>
              <p:cNvSpPr/>
              <p:nvPr/>
            </p:nvSpPr>
            <p:spPr>
              <a:xfrm>
                <a:off x="7343003"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g7b4558dcd8_1_4"/>
              <p:cNvSpPr/>
              <p:nvPr/>
            </p:nvSpPr>
            <p:spPr>
              <a:xfrm>
                <a:off x="7343003"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2" name="Google Shape;282;g7b4558dcd8_1_4"/>
            <p:cNvGrpSpPr/>
            <p:nvPr/>
          </p:nvGrpSpPr>
          <p:grpSpPr>
            <a:xfrm>
              <a:off x="7801210" y="4105700"/>
              <a:ext cx="316800" cy="1036523"/>
              <a:chOff x="7801210" y="4105700"/>
              <a:chExt cx="316800" cy="1036523"/>
            </a:xfrm>
          </p:grpSpPr>
          <p:sp>
            <p:nvSpPr>
              <p:cNvPr id="283" name="Google Shape;283;g7b4558dcd8_1_4"/>
              <p:cNvSpPr/>
              <p:nvPr/>
            </p:nvSpPr>
            <p:spPr>
              <a:xfrm>
                <a:off x="7801210"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g7b4558dcd8_1_4"/>
              <p:cNvSpPr/>
              <p:nvPr/>
            </p:nvSpPr>
            <p:spPr>
              <a:xfrm>
                <a:off x="7801210"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g7b4558dcd8_1_4"/>
              <p:cNvSpPr/>
              <p:nvPr/>
            </p:nvSpPr>
            <p:spPr>
              <a:xfrm>
                <a:off x="7801210"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6" name="Google Shape;286;g7b4558dcd8_1_4"/>
            <p:cNvGrpSpPr/>
            <p:nvPr/>
          </p:nvGrpSpPr>
          <p:grpSpPr>
            <a:xfrm>
              <a:off x="8259418" y="3757688"/>
              <a:ext cx="316800" cy="1384535"/>
              <a:chOff x="8259418" y="3757688"/>
              <a:chExt cx="316800" cy="1384535"/>
            </a:xfrm>
          </p:grpSpPr>
          <p:sp>
            <p:nvSpPr>
              <p:cNvPr id="287" name="Google Shape;287;g7b4558dcd8_1_4"/>
              <p:cNvSpPr/>
              <p:nvPr/>
            </p:nvSpPr>
            <p:spPr>
              <a:xfrm>
                <a:off x="8259418"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g7b4558dcd8_1_4"/>
              <p:cNvSpPr/>
              <p:nvPr/>
            </p:nvSpPr>
            <p:spPr>
              <a:xfrm>
                <a:off x="8259418" y="3757688"/>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g7b4558dcd8_1_4"/>
              <p:cNvSpPr/>
              <p:nvPr/>
            </p:nvSpPr>
            <p:spPr>
              <a:xfrm>
                <a:off x="8259418"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g7b4558dcd8_1_4"/>
              <p:cNvSpPr/>
              <p:nvPr/>
            </p:nvSpPr>
            <p:spPr>
              <a:xfrm>
                <a:off x="8259418"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1" name="Google Shape;291;g7b4558dcd8_1_4"/>
            <p:cNvGrpSpPr/>
            <p:nvPr/>
          </p:nvGrpSpPr>
          <p:grpSpPr>
            <a:xfrm>
              <a:off x="8717625" y="3409675"/>
              <a:ext cx="316800" cy="1732548"/>
              <a:chOff x="8717625" y="3409675"/>
              <a:chExt cx="316800" cy="1732548"/>
            </a:xfrm>
          </p:grpSpPr>
          <p:sp>
            <p:nvSpPr>
              <p:cNvPr id="292" name="Google Shape;292;g7b4558dcd8_1_4"/>
              <p:cNvSpPr/>
              <p:nvPr/>
            </p:nvSpPr>
            <p:spPr>
              <a:xfrm>
                <a:off x="8717625"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g7b4558dcd8_1_4"/>
              <p:cNvSpPr/>
              <p:nvPr/>
            </p:nvSpPr>
            <p:spPr>
              <a:xfrm>
                <a:off x="8717625" y="3757688"/>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g7b4558dcd8_1_4"/>
              <p:cNvSpPr/>
              <p:nvPr/>
            </p:nvSpPr>
            <p:spPr>
              <a:xfrm>
                <a:off x="8717625"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g7b4558dcd8_1_4"/>
              <p:cNvSpPr/>
              <p:nvPr/>
            </p:nvSpPr>
            <p:spPr>
              <a:xfrm>
                <a:off x="8717625" y="3409675"/>
                <a:ext cx="316800" cy="1732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g7b4558dcd8_1_4"/>
              <p:cNvSpPr/>
              <p:nvPr/>
            </p:nvSpPr>
            <p:spPr>
              <a:xfrm>
                <a:off x="8717625"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97" name="Google Shape;297;g7b4558dcd8_1_4"/>
          <p:cNvGrpSpPr/>
          <p:nvPr/>
        </p:nvGrpSpPr>
        <p:grpSpPr>
          <a:xfrm>
            <a:off x="5043503" y="0"/>
            <a:ext cx="3814072" cy="3839101"/>
            <a:chOff x="5043503" y="0"/>
            <a:chExt cx="3814072" cy="3839101"/>
          </a:xfrm>
        </p:grpSpPr>
        <p:sp>
          <p:nvSpPr>
            <p:cNvPr id="298" name="Google Shape;298;g7b4558dcd8_1_4"/>
            <p:cNvSpPr/>
            <p:nvPr/>
          </p:nvSpPr>
          <p:spPr>
            <a:xfrm>
              <a:off x="8460975" y="1817775"/>
              <a:ext cx="396600" cy="3966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g7b4558dcd8_1_4"/>
            <p:cNvSpPr/>
            <p:nvPr/>
          </p:nvSpPr>
          <p:spPr>
            <a:xfrm rot="-9830444">
              <a:off x="6469759" y="3480728"/>
              <a:ext cx="320148" cy="320148"/>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0" name="Google Shape;300;g7b4558dcd8_1_4"/>
            <p:cNvGrpSpPr/>
            <p:nvPr/>
          </p:nvGrpSpPr>
          <p:grpSpPr>
            <a:xfrm>
              <a:off x="7647812" y="2704283"/>
              <a:ext cx="635219" cy="635219"/>
              <a:chOff x="6725724" y="2701260"/>
              <a:chExt cx="1208101" cy="1208100"/>
            </a:xfrm>
          </p:grpSpPr>
          <p:sp>
            <p:nvSpPr>
              <p:cNvPr id="301" name="Google Shape;301;g7b4558dcd8_1_4"/>
              <p:cNvSpPr/>
              <p:nvPr/>
            </p:nvSpPr>
            <p:spPr>
              <a:xfrm rot="5400000">
                <a:off x="6725725" y="2701260"/>
                <a:ext cx="1208100" cy="12081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g7b4558dcd8_1_4"/>
              <p:cNvSpPr/>
              <p:nvPr/>
            </p:nvSpPr>
            <p:spPr>
              <a:xfrm rot="5400000">
                <a:off x="6725724" y="2701260"/>
                <a:ext cx="1208100" cy="1208100"/>
              </a:xfrm>
              <a:prstGeom prst="pie">
                <a:avLst>
                  <a:gd fmla="val 8244818" name="adj1"/>
                  <a:gd fmla="val 16246175"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g7b4558dcd8_1_4"/>
              <p:cNvSpPr/>
              <p:nvPr/>
            </p:nvSpPr>
            <p:spPr>
              <a:xfrm rot="5400000">
                <a:off x="6954988" y="2930398"/>
                <a:ext cx="749700" cy="7497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4" name="Google Shape;304;g7b4558dcd8_1_4"/>
            <p:cNvSpPr/>
            <p:nvPr/>
          </p:nvSpPr>
          <p:spPr>
            <a:xfrm>
              <a:off x="8460975" y="1817775"/>
              <a:ext cx="396600" cy="396600"/>
            </a:xfrm>
            <a:prstGeom prst="pie">
              <a:avLst>
                <a:gd fmla="val 1937684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5" name="Google Shape;305;g7b4558dcd8_1_4"/>
            <p:cNvGrpSpPr/>
            <p:nvPr/>
          </p:nvGrpSpPr>
          <p:grpSpPr>
            <a:xfrm>
              <a:off x="7952721" y="179238"/>
              <a:ext cx="873165" cy="873003"/>
              <a:chOff x="7754428" y="208725"/>
              <a:chExt cx="541800" cy="541800"/>
            </a:xfrm>
          </p:grpSpPr>
          <p:sp>
            <p:nvSpPr>
              <p:cNvPr id="306" name="Google Shape;306;g7b4558dcd8_1_4"/>
              <p:cNvSpPr/>
              <p:nvPr/>
            </p:nvSpPr>
            <p:spPr>
              <a:xfrm rot="-8647347">
                <a:off x="7831319" y="285616"/>
                <a:ext cx="388018" cy="388018"/>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g7b4558dcd8_1_4"/>
              <p:cNvSpPr/>
              <p:nvPr/>
            </p:nvSpPr>
            <p:spPr>
              <a:xfrm rot="-8647347">
                <a:off x="7831319" y="285616"/>
                <a:ext cx="388018" cy="388018"/>
              </a:xfrm>
              <a:prstGeom prst="pie">
                <a:avLst>
                  <a:gd fmla="val 19376841"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8" name="Google Shape;308;g7b4558dcd8_1_4"/>
            <p:cNvSpPr/>
            <p:nvPr/>
          </p:nvSpPr>
          <p:spPr>
            <a:xfrm>
              <a:off x="5399840" y="356365"/>
              <a:ext cx="2577000" cy="25770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g7b4558dcd8_1_4"/>
            <p:cNvSpPr/>
            <p:nvPr/>
          </p:nvSpPr>
          <p:spPr>
            <a:xfrm rot="2043858">
              <a:off x="5503813" y="460310"/>
              <a:ext cx="2369480" cy="236948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g7b4558dcd8_1_4"/>
            <p:cNvSpPr/>
            <p:nvPr/>
          </p:nvSpPr>
          <p:spPr>
            <a:xfrm>
              <a:off x="5399795" y="360281"/>
              <a:ext cx="2577000" cy="2577000"/>
            </a:xfrm>
            <a:prstGeom prst="pie">
              <a:avLst>
                <a:gd fmla="val 8801158"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g7b4558dcd8_1_4"/>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g7b4558dcd8_1_4"/>
            <p:cNvSpPr/>
            <p:nvPr/>
          </p:nvSpPr>
          <p:spPr>
            <a:xfrm>
              <a:off x="5399795" y="356358"/>
              <a:ext cx="2577000" cy="2577000"/>
            </a:xfrm>
            <a:prstGeom prst="pie">
              <a:avLst>
                <a:gd fmla="val 1255410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g7b4558dcd8_1_4"/>
            <p:cNvSpPr/>
            <p:nvPr/>
          </p:nvSpPr>
          <p:spPr>
            <a:xfrm rot="-9830444">
              <a:off x="6469759" y="3480727"/>
              <a:ext cx="320148" cy="320148"/>
            </a:xfrm>
            <a:prstGeom prst="pie">
              <a:avLst>
                <a:gd fmla="val 1937684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4" name="Google Shape;314;g7b4558dcd8_1_4"/>
          <p:cNvSpPr txBox="1"/>
          <p:nvPr>
            <p:ph type="ctrTitle"/>
          </p:nvPr>
        </p:nvSpPr>
        <p:spPr>
          <a:xfrm>
            <a:off x="824000" y="1613813"/>
            <a:ext cx="4255500" cy="1872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15" name="Google Shape;315;g7b4558dcd8_1_4"/>
          <p:cNvSpPr txBox="1"/>
          <p:nvPr>
            <p:ph idx="1" type="subTitle"/>
          </p:nvPr>
        </p:nvSpPr>
        <p:spPr>
          <a:xfrm>
            <a:off x="824000" y="3596300"/>
            <a:ext cx="4255500" cy="69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p:txBody>
      </p:sp>
      <p:sp>
        <p:nvSpPr>
          <p:cNvPr id="316" name="Google Shape;316;g7b4558dcd8_1_4"/>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7" name="Shape 317"/>
        <p:cNvGrpSpPr/>
        <p:nvPr/>
      </p:nvGrpSpPr>
      <p:grpSpPr>
        <a:xfrm>
          <a:off x="0" y="0"/>
          <a:ext cx="0" cy="0"/>
          <a:chOff x="0" y="0"/>
          <a:chExt cx="0" cy="0"/>
        </a:xfrm>
      </p:grpSpPr>
      <p:grpSp>
        <p:nvGrpSpPr>
          <p:cNvPr id="318" name="Google Shape;318;g7b4558dcd8_1_44"/>
          <p:cNvGrpSpPr/>
          <p:nvPr/>
        </p:nvGrpSpPr>
        <p:grpSpPr>
          <a:xfrm>
            <a:off x="625966" y="299376"/>
            <a:ext cx="999312" cy="999312"/>
            <a:chOff x="348199" y="179450"/>
            <a:chExt cx="1116300" cy="1116300"/>
          </a:xfrm>
        </p:grpSpPr>
        <p:sp>
          <p:nvSpPr>
            <p:cNvPr id="319" name="Google Shape;319;g7b4558dcd8_1_44"/>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g7b4558dcd8_1_44"/>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1" name="Google Shape;321;g7b4558dcd8_1_44"/>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2" name="Google Shape;322;g7b4558dcd8_1_44"/>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23" name="Google Shape;323;g7b4558dcd8_1_44"/>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4" name="Shape 324"/>
        <p:cNvGrpSpPr/>
        <p:nvPr/>
      </p:nvGrpSpPr>
      <p:grpSpPr>
        <a:xfrm>
          <a:off x="0" y="0"/>
          <a:ext cx="0" cy="0"/>
          <a:chOff x="0" y="0"/>
          <a:chExt cx="0" cy="0"/>
        </a:xfrm>
      </p:grpSpPr>
      <p:grpSp>
        <p:nvGrpSpPr>
          <p:cNvPr id="325" name="Google Shape;325;g7b4558dcd8_1_51"/>
          <p:cNvGrpSpPr/>
          <p:nvPr/>
        </p:nvGrpSpPr>
        <p:grpSpPr>
          <a:xfrm>
            <a:off x="146769" y="3406"/>
            <a:ext cx="1233214" cy="1384535"/>
            <a:chOff x="146769" y="3406"/>
            <a:chExt cx="1233214" cy="1384535"/>
          </a:xfrm>
        </p:grpSpPr>
        <p:grpSp>
          <p:nvGrpSpPr>
            <p:cNvPr id="326" name="Google Shape;326;g7b4558dcd8_1_51"/>
            <p:cNvGrpSpPr/>
            <p:nvPr/>
          </p:nvGrpSpPr>
          <p:grpSpPr>
            <a:xfrm>
              <a:off x="1063183" y="3406"/>
              <a:ext cx="316800" cy="688513"/>
              <a:chOff x="1063183" y="3406"/>
              <a:chExt cx="316800" cy="688513"/>
            </a:xfrm>
          </p:grpSpPr>
          <p:sp>
            <p:nvSpPr>
              <p:cNvPr id="327" name="Google Shape;327;g7b4558dcd8_1_51"/>
              <p:cNvSpPr/>
              <p:nvPr/>
            </p:nvSpPr>
            <p:spPr>
              <a:xfrm rot="10800000">
                <a:off x="1063183"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g7b4558dcd8_1_51"/>
              <p:cNvSpPr/>
              <p:nvPr/>
            </p:nvSpPr>
            <p:spPr>
              <a:xfrm rot="10800000">
                <a:off x="1063183"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9" name="Google Shape;329;g7b4558dcd8_1_51"/>
            <p:cNvGrpSpPr/>
            <p:nvPr/>
          </p:nvGrpSpPr>
          <p:grpSpPr>
            <a:xfrm>
              <a:off x="604976" y="3406"/>
              <a:ext cx="316800" cy="1036524"/>
              <a:chOff x="604976" y="3406"/>
              <a:chExt cx="316800" cy="1036524"/>
            </a:xfrm>
          </p:grpSpPr>
          <p:sp>
            <p:nvSpPr>
              <p:cNvPr id="330" name="Google Shape;330;g7b4558dcd8_1_51"/>
              <p:cNvSpPr/>
              <p:nvPr/>
            </p:nvSpPr>
            <p:spPr>
              <a:xfrm rot="10800000">
                <a:off x="604976"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g7b4558dcd8_1_51"/>
              <p:cNvSpPr/>
              <p:nvPr/>
            </p:nvSpPr>
            <p:spPr>
              <a:xfrm rot="10800000">
                <a:off x="604976" y="343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g7b4558dcd8_1_51"/>
              <p:cNvSpPr/>
              <p:nvPr/>
            </p:nvSpPr>
            <p:spPr>
              <a:xfrm rot="10800000">
                <a:off x="604976"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3" name="Google Shape;333;g7b4558dcd8_1_51"/>
            <p:cNvGrpSpPr/>
            <p:nvPr/>
          </p:nvGrpSpPr>
          <p:grpSpPr>
            <a:xfrm>
              <a:off x="146769" y="3406"/>
              <a:ext cx="316800" cy="1384535"/>
              <a:chOff x="146769" y="3406"/>
              <a:chExt cx="316800" cy="1384535"/>
            </a:xfrm>
          </p:grpSpPr>
          <p:sp>
            <p:nvSpPr>
              <p:cNvPr id="334" name="Google Shape;334;g7b4558dcd8_1_51"/>
              <p:cNvSpPr/>
              <p:nvPr/>
            </p:nvSpPr>
            <p:spPr>
              <a:xfrm rot="10800000">
                <a:off x="146769"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g7b4558dcd8_1_51"/>
              <p:cNvSpPr/>
              <p:nvPr/>
            </p:nvSpPr>
            <p:spPr>
              <a:xfrm rot="10800000">
                <a:off x="146769" y="3441"/>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g7b4558dcd8_1_51"/>
              <p:cNvSpPr/>
              <p:nvPr/>
            </p:nvSpPr>
            <p:spPr>
              <a:xfrm rot="10800000">
                <a:off x="146769" y="343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g7b4558dcd8_1_51"/>
              <p:cNvSpPr/>
              <p:nvPr/>
            </p:nvSpPr>
            <p:spPr>
              <a:xfrm rot="10800000">
                <a:off x="146769"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38" name="Google Shape;338;g7b4558dcd8_1_51"/>
          <p:cNvGrpSpPr/>
          <p:nvPr/>
        </p:nvGrpSpPr>
        <p:grpSpPr>
          <a:xfrm>
            <a:off x="6775084" y="2904008"/>
            <a:ext cx="2186147" cy="2239500"/>
            <a:chOff x="6775084" y="2904008"/>
            <a:chExt cx="2186147" cy="2239500"/>
          </a:xfrm>
        </p:grpSpPr>
        <p:grpSp>
          <p:nvGrpSpPr>
            <p:cNvPr id="339" name="Google Shape;339;g7b4558dcd8_1_51"/>
            <p:cNvGrpSpPr/>
            <p:nvPr/>
          </p:nvGrpSpPr>
          <p:grpSpPr>
            <a:xfrm>
              <a:off x="6775084" y="4253708"/>
              <a:ext cx="409500" cy="889800"/>
              <a:chOff x="6775084" y="4253708"/>
              <a:chExt cx="409500" cy="889800"/>
            </a:xfrm>
          </p:grpSpPr>
          <p:sp>
            <p:nvSpPr>
              <p:cNvPr id="340" name="Google Shape;340;g7b4558dcd8_1_51"/>
              <p:cNvSpPr/>
              <p:nvPr/>
            </p:nvSpPr>
            <p:spPr>
              <a:xfrm>
                <a:off x="6775084"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g7b4558dcd8_1_51"/>
              <p:cNvSpPr/>
              <p:nvPr/>
            </p:nvSpPr>
            <p:spPr>
              <a:xfrm>
                <a:off x="6775084"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2" name="Google Shape;342;g7b4558dcd8_1_51"/>
            <p:cNvGrpSpPr/>
            <p:nvPr/>
          </p:nvGrpSpPr>
          <p:grpSpPr>
            <a:xfrm>
              <a:off x="7367299" y="3804008"/>
              <a:ext cx="409500" cy="1339500"/>
              <a:chOff x="7367299" y="3804008"/>
              <a:chExt cx="409500" cy="1339500"/>
            </a:xfrm>
          </p:grpSpPr>
          <p:sp>
            <p:nvSpPr>
              <p:cNvPr id="343" name="Google Shape;343;g7b4558dcd8_1_51"/>
              <p:cNvSpPr/>
              <p:nvPr/>
            </p:nvSpPr>
            <p:spPr>
              <a:xfrm>
                <a:off x="7367299"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g7b4558dcd8_1_51"/>
              <p:cNvSpPr/>
              <p:nvPr/>
            </p:nvSpPr>
            <p:spPr>
              <a:xfrm>
                <a:off x="7367299"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g7b4558dcd8_1_51"/>
              <p:cNvSpPr/>
              <p:nvPr/>
            </p:nvSpPr>
            <p:spPr>
              <a:xfrm>
                <a:off x="7367299"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6" name="Google Shape;346;g7b4558dcd8_1_51"/>
            <p:cNvGrpSpPr/>
            <p:nvPr/>
          </p:nvGrpSpPr>
          <p:grpSpPr>
            <a:xfrm>
              <a:off x="7959516" y="3354008"/>
              <a:ext cx="409500" cy="1789500"/>
              <a:chOff x="7959516" y="3354008"/>
              <a:chExt cx="409500" cy="1789500"/>
            </a:xfrm>
          </p:grpSpPr>
          <p:sp>
            <p:nvSpPr>
              <p:cNvPr id="347" name="Google Shape;347;g7b4558dcd8_1_51"/>
              <p:cNvSpPr/>
              <p:nvPr/>
            </p:nvSpPr>
            <p:spPr>
              <a:xfrm>
                <a:off x="7959516"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g7b4558dcd8_1_51"/>
              <p:cNvSpPr/>
              <p:nvPr/>
            </p:nvSpPr>
            <p:spPr>
              <a:xfrm>
                <a:off x="7959516" y="3354008"/>
                <a:ext cx="409500" cy="178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g7b4558dcd8_1_51"/>
              <p:cNvSpPr/>
              <p:nvPr/>
            </p:nvSpPr>
            <p:spPr>
              <a:xfrm>
                <a:off x="7959516"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g7b4558dcd8_1_51"/>
              <p:cNvSpPr/>
              <p:nvPr/>
            </p:nvSpPr>
            <p:spPr>
              <a:xfrm>
                <a:off x="7959516"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1" name="Google Shape;351;g7b4558dcd8_1_51"/>
            <p:cNvGrpSpPr/>
            <p:nvPr/>
          </p:nvGrpSpPr>
          <p:grpSpPr>
            <a:xfrm>
              <a:off x="8551731" y="2904008"/>
              <a:ext cx="409500" cy="2239500"/>
              <a:chOff x="8551731" y="2904008"/>
              <a:chExt cx="409500" cy="2239500"/>
            </a:xfrm>
          </p:grpSpPr>
          <p:sp>
            <p:nvSpPr>
              <p:cNvPr id="352" name="Google Shape;352;g7b4558dcd8_1_51"/>
              <p:cNvSpPr/>
              <p:nvPr/>
            </p:nvSpPr>
            <p:spPr>
              <a:xfrm>
                <a:off x="8551731"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g7b4558dcd8_1_51"/>
              <p:cNvSpPr/>
              <p:nvPr/>
            </p:nvSpPr>
            <p:spPr>
              <a:xfrm>
                <a:off x="8551731" y="3354008"/>
                <a:ext cx="409500" cy="178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g7b4558dcd8_1_51"/>
              <p:cNvSpPr/>
              <p:nvPr/>
            </p:nvSpPr>
            <p:spPr>
              <a:xfrm>
                <a:off x="8551731"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g7b4558dcd8_1_51"/>
              <p:cNvSpPr/>
              <p:nvPr/>
            </p:nvSpPr>
            <p:spPr>
              <a:xfrm>
                <a:off x="8551731" y="2904008"/>
                <a:ext cx="409500" cy="22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g7b4558dcd8_1_51"/>
              <p:cNvSpPr/>
              <p:nvPr/>
            </p:nvSpPr>
            <p:spPr>
              <a:xfrm>
                <a:off x="8551731"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57" name="Google Shape;357;g7b4558dcd8_1_51"/>
          <p:cNvSpPr txBox="1"/>
          <p:nvPr>
            <p:ph type="title"/>
          </p:nvPr>
        </p:nvSpPr>
        <p:spPr>
          <a:xfrm>
            <a:off x="824000" y="1613825"/>
            <a:ext cx="5857800" cy="1872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58" name="Google Shape;358;g7b4558dcd8_1_5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59" name="Shape 359"/>
        <p:cNvGrpSpPr/>
        <p:nvPr/>
      </p:nvGrpSpPr>
      <p:grpSpPr>
        <a:xfrm>
          <a:off x="0" y="0"/>
          <a:ext cx="0" cy="0"/>
          <a:chOff x="0" y="0"/>
          <a:chExt cx="0" cy="0"/>
        </a:xfrm>
      </p:grpSpPr>
      <p:grpSp>
        <p:nvGrpSpPr>
          <p:cNvPr id="360" name="Google Shape;360;g7b4558dcd8_1_86"/>
          <p:cNvGrpSpPr/>
          <p:nvPr/>
        </p:nvGrpSpPr>
        <p:grpSpPr>
          <a:xfrm>
            <a:off x="625966" y="299376"/>
            <a:ext cx="999312" cy="999312"/>
            <a:chOff x="348199" y="179450"/>
            <a:chExt cx="1116300" cy="1116300"/>
          </a:xfrm>
        </p:grpSpPr>
        <p:sp>
          <p:nvSpPr>
            <p:cNvPr id="361" name="Google Shape;361;g7b4558dcd8_1_86"/>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g7b4558dcd8_1_86"/>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3" name="Google Shape;363;g7b4558dcd8_1_86"/>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64" name="Google Shape;364;g7b4558dcd8_1_86"/>
          <p:cNvSpPr txBox="1"/>
          <p:nvPr>
            <p:ph idx="1" type="body"/>
          </p:nvPr>
        </p:nvSpPr>
        <p:spPr>
          <a:xfrm>
            <a:off x="1303800" y="1990050"/>
            <a:ext cx="3430500" cy="2541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65" name="Google Shape;365;g7b4558dcd8_1_86"/>
          <p:cNvSpPr txBox="1"/>
          <p:nvPr>
            <p:ph idx="2" type="body"/>
          </p:nvPr>
        </p:nvSpPr>
        <p:spPr>
          <a:xfrm>
            <a:off x="4903650" y="1990050"/>
            <a:ext cx="3430500" cy="2541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66" name="Google Shape;366;g7b4558dcd8_1_86"/>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7" name="Shape 367"/>
        <p:cNvGrpSpPr/>
        <p:nvPr/>
      </p:nvGrpSpPr>
      <p:grpSpPr>
        <a:xfrm>
          <a:off x="0" y="0"/>
          <a:ext cx="0" cy="0"/>
          <a:chOff x="0" y="0"/>
          <a:chExt cx="0" cy="0"/>
        </a:xfrm>
      </p:grpSpPr>
      <p:grpSp>
        <p:nvGrpSpPr>
          <p:cNvPr id="368" name="Google Shape;368;g7b4558dcd8_1_94"/>
          <p:cNvGrpSpPr/>
          <p:nvPr/>
        </p:nvGrpSpPr>
        <p:grpSpPr>
          <a:xfrm>
            <a:off x="625966" y="299376"/>
            <a:ext cx="999312" cy="999312"/>
            <a:chOff x="348199" y="179450"/>
            <a:chExt cx="1116300" cy="1116300"/>
          </a:xfrm>
        </p:grpSpPr>
        <p:sp>
          <p:nvSpPr>
            <p:cNvPr id="369" name="Google Shape;369;g7b4558dcd8_1_94"/>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g7b4558dcd8_1_94"/>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1" name="Google Shape;371;g7b4558dcd8_1_94"/>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2" name="Google Shape;372;g7b4558dcd8_1_94"/>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3" name="Shape 373"/>
        <p:cNvGrpSpPr/>
        <p:nvPr/>
      </p:nvGrpSpPr>
      <p:grpSpPr>
        <a:xfrm>
          <a:off x="0" y="0"/>
          <a:ext cx="0" cy="0"/>
          <a:chOff x="0" y="0"/>
          <a:chExt cx="0" cy="0"/>
        </a:xfrm>
      </p:grpSpPr>
      <p:grpSp>
        <p:nvGrpSpPr>
          <p:cNvPr id="374" name="Google Shape;374;g7b4558dcd8_1_100"/>
          <p:cNvGrpSpPr/>
          <p:nvPr/>
        </p:nvGrpSpPr>
        <p:grpSpPr>
          <a:xfrm>
            <a:off x="625966" y="299376"/>
            <a:ext cx="999312" cy="999312"/>
            <a:chOff x="348199" y="179450"/>
            <a:chExt cx="1116300" cy="1116300"/>
          </a:xfrm>
        </p:grpSpPr>
        <p:sp>
          <p:nvSpPr>
            <p:cNvPr id="375" name="Google Shape;375;g7b4558dcd8_1_100"/>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g7b4558dcd8_1_100"/>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7" name="Google Shape;377;g7b4558dcd8_1_100"/>
          <p:cNvSpPr txBox="1"/>
          <p:nvPr>
            <p:ph type="title"/>
          </p:nvPr>
        </p:nvSpPr>
        <p:spPr>
          <a:xfrm>
            <a:off x="1303800" y="598575"/>
            <a:ext cx="3312000" cy="159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8" name="Google Shape;378;g7b4558dcd8_1_100"/>
          <p:cNvSpPr txBox="1"/>
          <p:nvPr>
            <p:ph idx="1" type="body"/>
          </p:nvPr>
        </p:nvSpPr>
        <p:spPr>
          <a:xfrm>
            <a:off x="1303800" y="2309675"/>
            <a:ext cx="3312000" cy="22218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79" name="Google Shape;379;g7b4558dcd8_1_100"/>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0" name="Shape 380"/>
        <p:cNvGrpSpPr/>
        <p:nvPr/>
      </p:nvGrpSpPr>
      <p:grpSpPr>
        <a:xfrm>
          <a:off x="0" y="0"/>
          <a:ext cx="0" cy="0"/>
          <a:chOff x="0" y="0"/>
          <a:chExt cx="0" cy="0"/>
        </a:xfrm>
      </p:grpSpPr>
      <p:grpSp>
        <p:nvGrpSpPr>
          <p:cNvPr id="381" name="Google Shape;381;g7b4558dcd8_1_107"/>
          <p:cNvGrpSpPr/>
          <p:nvPr/>
        </p:nvGrpSpPr>
        <p:grpSpPr>
          <a:xfrm>
            <a:off x="6866714" y="1256"/>
            <a:ext cx="2267379" cy="2601741"/>
            <a:chOff x="6790514" y="1256"/>
            <a:chExt cx="2267379" cy="2601741"/>
          </a:xfrm>
        </p:grpSpPr>
        <p:grpSp>
          <p:nvGrpSpPr>
            <p:cNvPr id="382" name="Google Shape;382;g7b4558dcd8_1_107"/>
            <p:cNvGrpSpPr/>
            <p:nvPr/>
          </p:nvGrpSpPr>
          <p:grpSpPr>
            <a:xfrm>
              <a:off x="7067535" y="1256"/>
              <a:ext cx="1990358" cy="1990303"/>
              <a:chOff x="7067535" y="1256"/>
              <a:chExt cx="1990358" cy="1990303"/>
            </a:xfrm>
          </p:grpSpPr>
          <p:sp>
            <p:nvSpPr>
              <p:cNvPr id="383" name="Google Shape;383;g7b4558dcd8_1_107"/>
              <p:cNvSpPr/>
              <p:nvPr/>
            </p:nvSpPr>
            <p:spPr>
              <a:xfrm rot="-8648551">
                <a:off x="7594313" y="527721"/>
                <a:ext cx="937226" cy="937226"/>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g7b4558dcd8_1_107"/>
              <p:cNvSpPr/>
              <p:nvPr/>
            </p:nvSpPr>
            <p:spPr>
              <a:xfrm rot="-8648551">
                <a:off x="7594313" y="527721"/>
                <a:ext cx="937226" cy="937226"/>
              </a:xfrm>
              <a:prstGeom prst="pie">
                <a:avLst>
                  <a:gd fmla="val 19376841"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g7b4558dcd8_1_107"/>
              <p:cNvSpPr/>
              <p:nvPr/>
            </p:nvSpPr>
            <p:spPr>
              <a:xfrm rot="-8649154">
                <a:off x="7349891" y="283705"/>
                <a:ext cx="1425647" cy="14254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6" name="Google Shape;386;g7b4558dcd8_1_107"/>
            <p:cNvGrpSpPr/>
            <p:nvPr/>
          </p:nvGrpSpPr>
          <p:grpSpPr>
            <a:xfrm>
              <a:off x="8207126" y="1807997"/>
              <a:ext cx="795000" cy="795000"/>
              <a:chOff x="8207126" y="1807997"/>
              <a:chExt cx="795000" cy="795000"/>
            </a:xfrm>
          </p:grpSpPr>
          <p:sp>
            <p:nvSpPr>
              <p:cNvPr id="387" name="Google Shape;387;g7b4558dcd8_1_107"/>
              <p:cNvSpPr/>
              <p:nvPr/>
            </p:nvSpPr>
            <p:spPr>
              <a:xfrm rot="2152054">
                <a:off x="8319942" y="1920813"/>
                <a:ext cx="569367" cy="569367"/>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g7b4558dcd8_1_107"/>
              <p:cNvSpPr/>
              <p:nvPr/>
            </p:nvSpPr>
            <p:spPr>
              <a:xfrm rot="2150259">
                <a:off x="8408218" y="2008610"/>
                <a:ext cx="393004" cy="3930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g7b4558dcd8_1_107"/>
              <p:cNvSpPr/>
              <p:nvPr/>
            </p:nvSpPr>
            <p:spPr>
              <a:xfrm rot="2150259">
                <a:off x="8408218" y="2008610"/>
                <a:ext cx="393004" cy="393004"/>
              </a:xfrm>
              <a:prstGeom prst="pie">
                <a:avLst>
                  <a:gd fmla="val 5699893"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0" name="Google Shape;390;g7b4558dcd8_1_107"/>
            <p:cNvGrpSpPr/>
            <p:nvPr/>
          </p:nvGrpSpPr>
          <p:grpSpPr>
            <a:xfrm>
              <a:off x="6790514" y="118857"/>
              <a:ext cx="548700" cy="548700"/>
              <a:chOff x="6790514" y="118857"/>
              <a:chExt cx="548700" cy="548700"/>
            </a:xfrm>
          </p:grpSpPr>
          <p:sp>
            <p:nvSpPr>
              <p:cNvPr id="391" name="Google Shape;391;g7b4558dcd8_1_107"/>
              <p:cNvSpPr/>
              <p:nvPr/>
            </p:nvSpPr>
            <p:spPr>
              <a:xfrm rot="2150259">
                <a:off x="6868362" y="196705"/>
                <a:ext cx="393004" cy="3930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g7b4558dcd8_1_107"/>
              <p:cNvSpPr/>
              <p:nvPr/>
            </p:nvSpPr>
            <p:spPr>
              <a:xfrm rot="2150259">
                <a:off x="6868362" y="196705"/>
                <a:ext cx="393004" cy="393004"/>
              </a:xfrm>
              <a:prstGeom prst="pie">
                <a:avLst>
                  <a:gd fmla="val 5699893"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93" name="Google Shape;393;g7b4558dcd8_1_107"/>
          <p:cNvSpPr txBox="1"/>
          <p:nvPr>
            <p:ph type="title"/>
          </p:nvPr>
        </p:nvSpPr>
        <p:spPr>
          <a:xfrm>
            <a:off x="824000" y="763600"/>
            <a:ext cx="5857800" cy="3573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94" name="Google Shape;394;g7b4558dcd8_1_107"/>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5" name="Shape 395"/>
        <p:cNvGrpSpPr/>
        <p:nvPr/>
      </p:nvGrpSpPr>
      <p:grpSpPr>
        <a:xfrm>
          <a:off x="0" y="0"/>
          <a:ext cx="0" cy="0"/>
          <a:chOff x="0" y="0"/>
          <a:chExt cx="0" cy="0"/>
        </a:xfrm>
      </p:grpSpPr>
      <p:grpSp>
        <p:nvGrpSpPr>
          <p:cNvPr id="396" name="Google Shape;396;g7b4558dcd8_1_122"/>
          <p:cNvGrpSpPr/>
          <p:nvPr/>
        </p:nvGrpSpPr>
        <p:grpSpPr>
          <a:xfrm>
            <a:off x="625966" y="299376"/>
            <a:ext cx="999312" cy="999312"/>
            <a:chOff x="348199" y="179450"/>
            <a:chExt cx="1116300" cy="1116300"/>
          </a:xfrm>
        </p:grpSpPr>
        <p:sp>
          <p:nvSpPr>
            <p:cNvPr id="397" name="Google Shape;397;g7b4558dcd8_1_122"/>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g7b4558dcd8_1_122"/>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9" name="Google Shape;399;g7b4558dcd8_1_122"/>
          <p:cNvSpPr txBox="1"/>
          <p:nvPr>
            <p:ph type="title"/>
          </p:nvPr>
        </p:nvSpPr>
        <p:spPr>
          <a:xfrm>
            <a:off x="1303800" y="598575"/>
            <a:ext cx="3430500" cy="1990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00" name="Google Shape;400;g7b4558dcd8_1_122"/>
          <p:cNvSpPr txBox="1"/>
          <p:nvPr>
            <p:ph idx="1" type="subTitle"/>
          </p:nvPr>
        </p:nvSpPr>
        <p:spPr>
          <a:xfrm>
            <a:off x="1303800" y="2743203"/>
            <a:ext cx="3430500" cy="7260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401" name="Google Shape;401;g7b4558dcd8_1_122"/>
          <p:cNvSpPr txBox="1"/>
          <p:nvPr>
            <p:ph idx="2" type="body"/>
          </p:nvPr>
        </p:nvSpPr>
        <p:spPr>
          <a:xfrm>
            <a:off x="4903700" y="661000"/>
            <a:ext cx="3430500" cy="38706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402" name="Google Shape;402;g7b4558dcd8_1_122"/>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grpSp>
        <p:nvGrpSpPr>
          <p:cNvPr id="50" name="Google Shape;50;p33"/>
          <p:cNvGrpSpPr/>
          <p:nvPr/>
        </p:nvGrpSpPr>
        <p:grpSpPr>
          <a:xfrm>
            <a:off x="625966" y="299376"/>
            <a:ext cx="999312" cy="999312"/>
            <a:chOff x="348199" y="179450"/>
            <a:chExt cx="1116300" cy="1116300"/>
          </a:xfrm>
        </p:grpSpPr>
        <p:sp>
          <p:nvSpPr>
            <p:cNvPr id="51" name="Google Shape;51;p33"/>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33"/>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 name="Google Shape;53;p33"/>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4" name="Google Shape;54;p33"/>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5" name="Google Shape;55;p33"/>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3" name="Shape 403"/>
        <p:cNvGrpSpPr/>
        <p:nvPr/>
      </p:nvGrpSpPr>
      <p:grpSpPr>
        <a:xfrm>
          <a:off x="0" y="0"/>
          <a:ext cx="0" cy="0"/>
          <a:chOff x="0" y="0"/>
          <a:chExt cx="0" cy="0"/>
        </a:xfrm>
      </p:grpSpPr>
      <p:grpSp>
        <p:nvGrpSpPr>
          <p:cNvPr id="404" name="Google Shape;404;g7b4558dcd8_1_130"/>
          <p:cNvGrpSpPr/>
          <p:nvPr/>
        </p:nvGrpSpPr>
        <p:grpSpPr>
          <a:xfrm>
            <a:off x="713373" y="3847119"/>
            <a:ext cx="825392" cy="825392"/>
            <a:chOff x="348199" y="179450"/>
            <a:chExt cx="1116300" cy="1116300"/>
          </a:xfrm>
        </p:grpSpPr>
        <p:sp>
          <p:nvSpPr>
            <p:cNvPr id="405" name="Google Shape;405;g7b4558dcd8_1_130"/>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g7b4558dcd8_1_130"/>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7" name="Google Shape;407;g7b4558dcd8_1_130"/>
          <p:cNvSpPr txBox="1"/>
          <p:nvPr>
            <p:ph idx="1" type="body"/>
          </p:nvPr>
        </p:nvSpPr>
        <p:spPr>
          <a:xfrm>
            <a:off x="1303800" y="4138975"/>
            <a:ext cx="5843100" cy="534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408" name="Google Shape;408;g7b4558dcd8_1_130"/>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09" name="Shape 409"/>
        <p:cNvGrpSpPr/>
        <p:nvPr/>
      </p:nvGrpSpPr>
      <p:grpSpPr>
        <a:xfrm>
          <a:off x="0" y="0"/>
          <a:ext cx="0" cy="0"/>
          <a:chOff x="0" y="0"/>
          <a:chExt cx="0" cy="0"/>
        </a:xfrm>
      </p:grpSpPr>
      <p:grpSp>
        <p:nvGrpSpPr>
          <p:cNvPr id="410" name="Google Shape;410;g7b4558dcd8_1_136"/>
          <p:cNvGrpSpPr/>
          <p:nvPr/>
        </p:nvGrpSpPr>
        <p:grpSpPr>
          <a:xfrm>
            <a:off x="52" y="4099200"/>
            <a:ext cx="9144036" cy="1044300"/>
            <a:chOff x="52" y="4099200"/>
            <a:chExt cx="9144036" cy="1044300"/>
          </a:xfrm>
        </p:grpSpPr>
        <p:grpSp>
          <p:nvGrpSpPr>
            <p:cNvPr id="411" name="Google Shape;411;g7b4558dcd8_1_136"/>
            <p:cNvGrpSpPr/>
            <p:nvPr/>
          </p:nvGrpSpPr>
          <p:grpSpPr>
            <a:xfrm>
              <a:off x="52" y="4309200"/>
              <a:ext cx="231622" cy="834300"/>
              <a:chOff x="2688737" y="4301380"/>
              <a:chExt cx="231900" cy="834300"/>
            </a:xfrm>
          </p:grpSpPr>
          <p:sp>
            <p:nvSpPr>
              <p:cNvPr id="412" name="Google Shape;412;g7b4558dcd8_1_136"/>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g7b4558dcd8_1_136"/>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g7b4558dcd8_1_136"/>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g7b4558dcd8_1_136"/>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6" name="Google Shape;416;g7b4558dcd8_1_136"/>
            <p:cNvGrpSpPr/>
            <p:nvPr/>
          </p:nvGrpSpPr>
          <p:grpSpPr>
            <a:xfrm>
              <a:off x="371406" y="4099200"/>
              <a:ext cx="231622" cy="1044300"/>
              <a:chOff x="2688737" y="4091380"/>
              <a:chExt cx="231900" cy="1044300"/>
            </a:xfrm>
          </p:grpSpPr>
          <p:sp>
            <p:nvSpPr>
              <p:cNvPr id="417" name="Google Shape;417;g7b4558dcd8_1_136"/>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g7b4558dcd8_1_136"/>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g7b4558dcd8_1_136"/>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g7b4558dcd8_1_136"/>
              <p:cNvSpPr/>
              <p:nvPr/>
            </p:nvSpPr>
            <p:spPr>
              <a:xfrm flipH="1">
                <a:off x="2688737" y="4091380"/>
                <a:ext cx="2319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g7b4558dcd8_1_136"/>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2" name="Google Shape;422;g7b4558dcd8_1_136"/>
            <p:cNvGrpSpPr/>
            <p:nvPr/>
          </p:nvGrpSpPr>
          <p:grpSpPr>
            <a:xfrm>
              <a:off x="742761" y="4309200"/>
              <a:ext cx="231622" cy="834300"/>
              <a:chOff x="2688737" y="4301380"/>
              <a:chExt cx="231900" cy="834300"/>
            </a:xfrm>
          </p:grpSpPr>
          <p:sp>
            <p:nvSpPr>
              <p:cNvPr id="423" name="Google Shape;423;g7b4558dcd8_1_136"/>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g7b4558dcd8_1_136"/>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g7b4558dcd8_1_136"/>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g7b4558dcd8_1_136"/>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7" name="Google Shape;427;g7b4558dcd8_1_136"/>
            <p:cNvGrpSpPr/>
            <p:nvPr/>
          </p:nvGrpSpPr>
          <p:grpSpPr>
            <a:xfrm>
              <a:off x="1114115" y="4518900"/>
              <a:ext cx="231622" cy="624600"/>
              <a:chOff x="2688737" y="4511080"/>
              <a:chExt cx="231900" cy="624600"/>
            </a:xfrm>
          </p:grpSpPr>
          <p:sp>
            <p:nvSpPr>
              <p:cNvPr id="428" name="Google Shape;428;g7b4558dcd8_1_136"/>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g7b4558dcd8_1_136"/>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g7b4558dcd8_1_136"/>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1" name="Google Shape;431;g7b4558dcd8_1_136"/>
            <p:cNvGrpSpPr/>
            <p:nvPr/>
          </p:nvGrpSpPr>
          <p:grpSpPr>
            <a:xfrm>
              <a:off x="1856753" y="4099200"/>
              <a:ext cx="231600" cy="1044300"/>
              <a:chOff x="1856753" y="4099200"/>
              <a:chExt cx="231600" cy="1044300"/>
            </a:xfrm>
          </p:grpSpPr>
          <p:sp>
            <p:nvSpPr>
              <p:cNvPr id="432" name="Google Shape;432;g7b4558dcd8_1_136"/>
              <p:cNvSpPr/>
              <p:nvPr/>
            </p:nvSpPr>
            <p:spPr>
              <a:xfrm flipH="1">
                <a:off x="185675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g7b4558dcd8_1_136"/>
              <p:cNvSpPr/>
              <p:nvPr/>
            </p:nvSpPr>
            <p:spPr>
              <a:xfrm flipH="1">
                <a:off x="1856753"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g7b4558dcd8_1_136"/>
              <p:cNvSpPr/>
              <p:nvPr/>
            </p:nvSpPr>
            <p:spPr>
              <a:xfrm flipH="1">
                <a:off x="185675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g7b4558dcd8_1_136"/>
              <p:cNvSpPr/>
              <p:nvPr/>
            </p:nvSpPr>
            <p:spPr>
              <a:xfrm flipH="1">
                <a:off x="1856753"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g7b4558dcd8_1_136"/>
              <p:cNvSpPr/>
              <p:nvPr/>
            </p:nvSpPr>
            <p:spPr>
              <a:xfrm flipH="1">
                <a:off x="185675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7" name="Google Shape;437;g7b4558dcd8_1_136"/>
            <p:cNvGrpSpPr/>
            <p:nvPr/>
          </p:nvGrpSpPr>
          <p:grpSpPr>
            <a:xfrm>
              <a:off x="2228107" y="4309200"/>
              <a:ext cx="231600" cy="834300"/>
              <a:chOff x="2228107" y="4309200"/>
              <a:chExt cx="231600" cy="834300"/>
            </a:xfrm>
          </p:grpSpPr>
          <p:sp>
            <p:nvSpPr>
              <p:cNvPr id="438" name="Google Shape;438;g7b4558dcd8_1_136"/>
              <p:cNvSpPr/>
              <p:nvPr/>
            </p:nvSpPr>
            <p:spPr>
              <a:xfrm flipH="1">
                <a:off x="2228107"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g7b4558dcd8_1_136"/>
              <p:cNvSpPr/>
              <p:nvPr/>
            </p:nvSpPr>
            <p:spPr>
              <a:xfrm flipH="1">
                <a:off x="2228107"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g7b4558dcd8_1_136"/>
              <p:cNvSpPr/>
              <p:nvPr/>
            </p:nvSpPr>
            <p:spPr>
              <a:xfrm flipH="1">
                <a:off x="2228107"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g7b4558dcd8_1_136"/>
              <p:cNvSpPr/>
              <p:nvPr/>
            </p:nvSpPr>
            <p:spPr>
              <a:xfrm flipH="1">
                <a:off x="2228107"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2" name="Google Shape;442;g7b4558dcd8_1_136"/>
            <p:cNvGrpSpPr/>
            <p:nvPr/>
          </p:nvGrpSpPr>
          <p:grpSpPr>
            <a:xfrm>
              <a:off x="2599462" y="4518900"/>
              <a:ext cx="231600" cy="624600"/>
              <a:chOff x="2599462" y="4518900"/>
              <a:chExt cx="231600" cy="624600"/>
            </a:xfrm>
          </p:grpSpPr>
          <p:sp>
            <p:nvSpPr>
              <p:cNvPr id="443" name="Google Shape;443;g7b4558dcd8_1_136"/>
              <p:cNvSpPr/>
              <p:nvPr/>
            </p:nvSpPr>
            <p:spPr>
              <a:xfrm flipH="1">
                <a:off x="2599462"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g7b4558dcd8_1_136"/>
              <p:cNvSpPr/>
              <p:nvPr/>
            </p:nvSpPr>
            <p:spPr>
              <a:xfrm flipH="1">
                <a:off x="2599462"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g7b4558dcd8_1_136"/>
              <p:cNvSpPr/>
              <p:nvPr/>
            </p:nvSpPr>
            <p:spPr>
              <a:xfrm flipH="1">
                <a:off x="2599462"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6" name="Google Shape;446;g7b4558dcd8_1_136"/>
            <p:cNvGrpSpPr/>
            <p:nvPr/>
          </p:nvGrpSpPr>
          <p:grpSpPr>
            <a:xfrm>
              <a:off x="3342171" y="4099200"/>
              <a:ext cx="231600" cy="1044300"/>
              <a:chOff x="3342171" y="4099200"/>
              <a:chExt cx="231600" cy="1044300"/>
            </a:xfrm>
          </p:grpSpPr>
          <p:sp>
            <p:nvSpPr>
              <p:cNvPr id="447" name="Google Shape;447;g7b4558dcd8_1_136"/>
              <p:cNvSpPr/>
              <p:nvPr/>
            </p:nvSpPr>
            <p:spPr>
              <a:xfrm flipH="1">
                <a:off x="3342171"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g7b4558dcd8_1_136"/>
              <p:cNvSpPr/>
              <p:nvPr/>
            </p:nvSpPr>
            <p:spPr>
              <a:xfrm flipH="1">
                <a:off x="3342171"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g7b4558dcd8_1_136"/>
              <p:cNvSpPr/>
              <p:nvPr/>
            </p:nvSpPr>
            <p:spPr>
              <a:xfrm flipH="1">
                <a:off x="3342171"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g7b4558dcd8_1_136"/>
              <p:cNvSpPr/>
              <p:nvPr/>
            </p:nvSpPr>
            <p:spPr>
              <a:xfrm flipH="1">
                <a:off x="3342171"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g7b4558dcd8_1_136"/>
              <p:cNvSpPr/>
              <p:nvPr/>
            </p:nvSpPr>
            <p:spPr>
              <a:xfrm flipH="1">
                <a:off x="3342171"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2" name="Google Shape;452;g7b4558dcd8_1_136"/>
            <p:cNvGrpSpPr/>
            <p:nvPr/>
          </p:nvGrpSpPr>
          <p:grpSpPr>
            <a:xfrm>
              <a:off x="3713525" y="4309200"/>
              <a:ext cx="231600" cy="834300"/>
              <a:chOff x="3713525" y="4309200"/>
              <a:chExt cx="231600" cy="834300"/>
            </a:xfrm>
          </p:grpSpPr>
          <p:sp>
            <p:nvSpPr>
              <p:cNvPr id="453" name="Google Shape;453;g7b4558dcd8_1_136"/>
              <p:cNvSpPr/>
              <p:nvPr/>
            </p:nvSpPr>
            <p:spPr>
              <a:xfrm flipH="1">
                <a:off x="3713525"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g7b4558dcd8_1_136"/>
              <p:cNvSpPr/>
              <p:nvPr/>
            </p:nvSpPr>
            <p:spPr>
              <a:xfrm flipH="1">
                <a:off x="3713525"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g7b4558dcd8_1_136"/>
              <p:cNvSpPr/>
              <p:nvPr/>
            </p:nvSpPr>
            <p:spPr>
              <a:xfrm flipH="1">
                <a:off x="3713525"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g7b4558dcd8_1_136"/>
              <p:cNvSpPr/>
              <p:nvPr/>
            </p:nvSpPr>
            <p:spPr>
              <a:xfrm flipH="1">
                <a:off x="3713525"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7" name="Google Shape;457;g7b4558dcd8_1_136"/>
            <p:cNvGrpSpPr/>
            <p:nvPr/>
          </p:nvGrpSpPr>
          <p:grpSpPr>
            <a:xfrm>
              <a:off x="1485398" y="4309200"/>
              <a:ext cx="231600" cy="834300"/>
              <a:chOff x="1485398" y="4309200"/>
              <a:chExt cx="231600" cy="834300"/>
            </a:xfrm>
          </p:grpSpPr>
          <p:sp>
            <p:nvSpPr>
              <p:cNvPr id="458" name="Google Shape;458;g7b4558dcd8_1_136"/>
              <p:cNvSpPr/>
              <p:nvPr/>
            </p:nvSpPr>
            <p:spPr>
              <a:xfrm flipH="1">
                <a:off x="148539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g7b4558dcd8_1_136"/>
              <p:cNvSpPr/>
              <p:nvPr/>
            </p:nvSpPr>
            <p:spPr>
              <a:xfrm flipH="1">
                <a:off x="148539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g7b4558dcd8_1_136"/>
              <p:cNvSpPr/>
              <p:nvPr/>
            </p:nvSpPr>
            <p:spPr>
              <a:xfrm flipH="1">
                <a:off x="148539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g7b4558dcd8_1_136"/>
              <p:cNvSpPr/>
              <p:nvPr/>
            </p:nvSpPr>
            <p:spPr>
              <a:xfrm flipH="1">
                <a:off x="148539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62" name="Google Shape;462;g7b4558dcd8_1_136"/>
            <p:cNvGrpSpPr/>
            <p:nvPr/>
          </p:nvGrpSpPr>
          <p:grpSpPr>
            <a:xfrm>
              <a:off x="4084879" y="4518900"/>
              <a:ext cx="231600" cy="624600"/>
              <a:chOff x="4084879" y="4518900"/>
              <a:chExt cx="231600" cy="624600"/>
            </a:xfrm>
          </p:grpSpPr>
          <p:sp>
            <p:nvSpPr>
              <p:cNvPr id="463" name="Google Shape;463;g7b4558dcd8_1_136"/>
              <p:cNvSpPr/>
              <p:nvPr/>
            </p:nvSpPr>
            <p:spPr>
              <a:xfrm flipH="1">
                <a:off x="4084879"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g7b4558dcd8_1_136"/>
              <p:cNvSpPr/>
              <p:nvPr/>
            </p:nvSpPr>
            <p:spPr>
              <a:xfrm flipH="1">
                <a:off x="4084879"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g7b4558dcd8_1_136"/>
              <p:cNvSpPr/>
              <p:nvPr/>
            </p:nvSpPr>
            <p:spPr>
              <a:xfrm flipH="1">
                <a:off x="4084879"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66" name="Google Shape;466;g7b4558dcd8_1_136"/>
            <p:cNvGrpSpPr/>
            <p:nvPr/>
          </p:nvGrpSpPr>
          <p:grpSpPr>
            <a:xfrm>
              <a:off x="2970816" y="4309200"/>
              <a:ext cx="231600" cy="834300"/>
              <a:chOff x="2970816" y="4309200"/>
              <a:chExt cx="231600" cy="834300"/>
            </a:xfrm>
          </p:grpSpPr>
          <p:sp>
            <p:nvSpPr>
              <p:cNvPr id="467" name="Google Shape;467;g7b4558dcd8_1_136"/>
              <p:cNvSpPr/>
              <p:nvPr/>
            </p:nvSpPr>
            <p:spPr>
              <a:xfrm flipH="1">
                <a:off x="2970816"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g7b4558dcd8_1_136"/>
              <p:cNvSpPr/>
              <p:nvPr/>
            </p:nvSpPr>
            <p:spPr>
              <a:xfrm flipH="1">
                <a:off x="2970816"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g7b4558dcd8_1_136"/>
              <p:cNvSpPr/>
              <p:nvPr/>
            </p:nvSpPr>
            <p:spPr>
              <a:xfrm flipH="1">
                <a:off x="2970816"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g7b4558dcd8_1_136"/>
              <p:cNvSpPr/>
              <p:nvPr/>
            </p:nvSpPr>
            <p:spPr>
              <a:xfrm flipH="1">
                <a:off x="2970816"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1" name="Google Shape;471;g7b4558dcd8_1_136"/>
            <p:cNvGrpSpPr/>
            <p:nvPr/>
          </p:nvGrpSpPr>
          <p:grpSpPr>
            <a:xfrm>
              <a:off x="4456234" y="4309200"/>
              <a:ext cx="231600" cy="834300"/>
              <a:chOff x="4456234" y="4309200"/>
              <a:chExt cx="231600" cy="834300"/>
            </a:xfrm>
          </p:grpSpPr>
          <p:sp>
            <p:nvSpPr>
              <p:cNvPr id="472" name="Google Shape;472;g7b4558dcd8_1_136"/>
              <p:cNvSpPr/>
              <p:nvPr/>
            </p:nvSpPr>
            <p:spPr>
              <a:xfrm flipH="1">
                <a:off x="4456234"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g7b4558dcd8_1_136"/>
              <p:cNvSpPr/>
              <p:nvPr/>
            </p:nvSpPr>
            <p:spPr>
              <a:xfrm flipH="1">
                <a:off x="4456234"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g7b4558dcd8_1_136"/>
              <p:cNvSpPr/>
              <p:nvPr/>
            </p:nvSpPr>
            <p:spPr>
              <a:xfrm flipH="1">
                <a:off x="4456234"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g7b4558dcd8_1_136"/>
              <p:cNvSpPr/>
              <p:nvPr/>
            </p:nvSpPr>
            <p:spPr>
              <a:xfrm flipH="1">
                <a:off x="4456234"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6" name="Google Shape;476;g7b4558dcd8_1_136"/>
            <p:cNvGrpSpPr/>
            <p:nvPr/>
          </p:nvGrpSpPr>
          <p:grpSpPr>
            <a:xfrm>
              <a:off x="4827588" y="4099200"/>
              <a:ext cx="231600" cy="1044300"/>
              <a:chOff x="4827588" y="4099200"/>
              <a:chExt cx="231600" cy="1044300"/>
            </a:xfrm>
          </p:grpSpPr>
          <p:sp>
            <p:nvSpPr>
              <p:cNvPr id="477" name="Google Shape;477;g7b4558dcd8_1_136"/>
              <p:cNvSpPr/>
              <p:nvPr/>
            </p:nvSpPr>
            <p:spPr>
              <a:xfrm flipH="1">
                <a:off x="482758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g7b4558dcd8_1_136"/>
              <p:cNvSpPr/>
              <p:nvPr/>
            </p:nvSpPr>
            <p:spPr>
              <a:xfrm flipH="1">
                <a:off x="482758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g7b4558dcd8_1_136"/>
              <p:cNvSpPr/>
              <p:nvPr/>
            </p:nvSpPr>
            <p:spPr>
              <a:xfrm flipH="1">
                <a:off x="482758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g7b4558dcd8_1_136"/>
              <p:cNvSpPr/>
              <p:nvPr/>
            </p:nvSpPr>
            <p:spPr>
              <a:xfrm flipH="1">
                <a:off x="4827588"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g7b4558dcd8_1_136"/>
              <p:cNvSpPr/>
              <p:nvPr/>
            </p:nvSpPr>
            <p:spPr>
              <a:xfrm flipH="1">
                <a:off x="482758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2" name="Google Shape;482;g7b4558dcd8_1_136"/>
            <p:cNvGrpSpPr/>
            <p:nvPr/>
          </p:nvGrpSpPr>
          <p:grpSpPr>
            <a:xfrm>
              <a:off x="5198943" y="4309200"/>
              <a:ext cx="231600" cy="834300"/>
              <a:chOff x="5198943" y="4309200"/>
              <a:chExt cx="231600" cy="834300"/>
            </a:xfrm>
          </p:grpSpPr>
          <p:sp>
            <p:nvSpPr>
              <p:cNvPr id="483" name="Google Shape;483;g7b4558dcd8_1_136"/>
              <p:cNvSpPr/>
              <p:nvPr/>
            </p:nvSpPr>
            <p:spPr>
              <a:xfrm flipH="1">
                <a:off x="519894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g7b4558dcd8_1_136"/>
              <p:cNvSpPr/>
              <p:nvPr/>
            </p:nvSpPr>
            <p:spPr>
              <a:xfrm flipH="1">
                <a:off x="5198943"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g7b4558dcd8_1_136"/>
              <p:cNvSpPr/>
              <p:nvPr/>
            </p:nvSpPr>
            <p:spPr>
              <a:xfrm flipH="1">
                <a:off x="519894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g7b4558dcd8_1_136"/>
              <p:cNvSpPr/>
              <p:nvPr/>
            </p:nvSpPr>
            <p:spPr>
              <a:xfrm flipH="1">
                <a:off x="519894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7" name="Google Shape;487;g7b4558dcd8_1_136"/>
            <p:cNvGrpSpPr/>
            <p:nvPr/>
          </p:nvGrpSpPr>
          <p:grpSpPr>
            <a:xfrm>
              <a:off x="5570297" y="4518900"/>
              <a:ext cx="231600" cy="624600"/>
              <a:chOff x="5570297" y="4518900"/>
              <a:chExt cx="231600" cy="624600"/>
            </a:xfrm>
          </p:grpSpPr>
          <p:sp>
            <p:nvSpPr>
              <p:cNvPr id="488" name="Google Shape;488;g7b4558dcd8_1_136"/>
              <p:cNvSpPr/>
              <p:nvPr/>
            </p:nvSpPr>
            <p:spPr>
              <a:xfrm flipH="1">
                <a:off x="5570297"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g7b4558dcd8_1_136"/>
              <p:cNvSpPr/>
              <p:nvPr/>
            </p:nvSpPr>
            <p:spPr>
              <a:xfrm flipH="1">
                <a:off x="5570297"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g7b4558dcd8_1_136"/>
              <p:cNvSpPr/>
              <p:nvPr/>
            </p:nvSpPr>
            <p:spPr>
              <a:xfrm flipH="1">
                <a:off x="5570297"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1" name="Google Shape;491;g7b4558dcd8_1_136"/>
            <p:cNvGrpSpPr/>
            <p:nvPr/>
          </p:nvGrpSpPr>
          <p:grpSpPr>
            <a:xfrm>
              <a:off x="5941652" y="4309200"/>
              <a:ext cx="231600" cy="834300"/>
              <a:chOff x="5941652" y="4309200"/>
              <a:chExt cx="231600" cy="834300"/>
            </a:xfrm>
          </p:grpSpPr>
          <p:sp>
            <p:nvSpPr>
              <p:cNvPr id="492" name="Google Shape;492;g7b4558dcd8_1_136"/>
              <p:cNvSpPr/>
              <p:nvPr/>
            </p:nvSpPr>
            <p:spPr>
              <a:xfrm flipH="1">
                <a:off x="5941652"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g7b4558dcd8_1_136"/>
              <p:cNvSpPr/>
              <p:nvPr/>
            </p:nvSpPr>
            <p:spPr>
              <a:xfrm flipH="1">
                <a:off x="5941652"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g7b4558dcd8_1_136"/>
              <p:cNvSpPr/>
              <p:nvPr/>
            </p:nvSpPr>
            <p:spPr>
              <a:xfrm flipH="1">
                <a:off x="5941652"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g7b4558dcd8_1_136"/>
              <p:cNvSpPr/>
              <p:nvPr/>
            </p:nvSpPr>
            <p:spPr>
              <a:xfrm flipH="1">
                <a:off x="5941652"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6" name="Google Shape;496;g7b4558dcd8_1_136"/>
            <p:cNvGrpSpPr/>
            <p:nvPr/>
          </p:nvGrpSpPr>
          <p:grpSpPr>
            <a:xfrm>
              <a:off x="6313006" y="4099200"/>
              <a:ext cx="231600" cy="1044300"/>
              <a:chOff x="6313006" y="4099200"/>
              <a:chExt cx="231600" cy="1044300"/>
            </a:xfrm>
          </p:grpSpPr>
          <p:sp>
            <p:nvSpPr>
              <p:cNvPr id="497" name="Google Shape;497;g7b4558dcd8_1_136"/>
              <p:cNvSpPr/>
              <p:nvPr/>
            </p:nvSpPr>
            <p:spPr>
              <a:xfrm flipH="1">
                <a:off x="6313006"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g7b4558dcd8_1_136"/>
              <p:cNvSpPr/>
              <p:nvPr/>
            </p:nvSpPr>
            <p:spPr>
              <a:xfrm flipH="1">
                <a:off x="6313006"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g7b4558dcd8_1_136"/>
              <p:cNvSpPr/>
              <p:nvPr/>
            </p:nvSpPr>
            <p:spPr>
              <a:xfrm flipH="1">
                <a:off x="6313006"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g7b4558dcd8_1_136"/>
              <p:cNvSpPr/>
              <p:nvPr/>
            </p:nvSpPr>
            <p:spPr>
              <a:xfrm flipH="1">
                <a:off x="6313006"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g7b4558dcd8_1_136"/>
              <p:cNvSpPr/>
              <p:nvPr/>
            </p:nvSpPr>
            <p:spPr>
              <a:xfrm flipH="1">
                <a:off x="6313006"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2" name="Google Shape;502;g7b4558dcd8_1_136"/>
            <p:cNvGrpSpPr/>
            <p:nvPr/>
          </p:nvGrpSpPr>
          <p:grpSpPr>
            <a:xfrm>
              <a:off x="6684361" y="4309200"/>
              <a:ext cx="231600" cy="834300"/>
              <a:chOff x="6684361" y="4309200"/>
              <a:chExt cx="231600" cy="834300"/>
            </a:xfrm>
          </p:grpSpPr>
          <p:sp>
            <p:nvSpPr>
              <p:cNvPr id="503" name="Google Shape;503;g7b4558dcd8_1_136"/>
              <p:cNvSpPr/>
              <p:nvPr/>
            </p:nvSpPr>
            <p:spPr>
              <a:xfrm flipH="1">
                <a:off x="6684361"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g7b4558dcd8_1_136"/>
              <p:cNvSpPr/>
              <p:nvPr/>
            </p:nvSpPr>
            <p:spPr>
              <a:xfrm flipH="1">
                <a:off x="6684361"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g7b4558dcd8_1_136"/>
              <p:cNvSpPr/>
              <p:nvPr/>
            </p:nvSpPr>
            <p:spPr>
              <a:xfrm flipH="1">
                <a:off x="6684361"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g7b4558dcd8_1_136"/>
              <p:cNvSpPr/>
              <p:nvPr/>
            </p:nvSpPr>
            <p:spPr>
              <a:xfrm flipH="1">
                <a:off x="6684361"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7" name="Google Shape;507;g7b4558dcd8_1_136"/>
            <p:cNvGrpSpPr/>
            <p:nvPr/>
          </p:nvGrpSpPr>
          <p:grpSpPr>
            <a:xfrm>
              <a:off x="7055715" y="4518900"/>
              <a:ext cx="231600" cy="624600"/>
              <a:chOff x="7055715" y="4518900"/>
              <a:chExt cx="231600" cy="624600"/>
            </a:xfrm>
          </p:grpSpPr>
          <p:sp>
            <p:nvSpPr>
              <p:cNvPr id="508" name="Google Shape;508;g7b4558dcd8_1_136"/>
              <p:cNvSpPr/>
              <p:nvPr/>
            </p:nvSpPr>
            <p:spPr>
              <a:xfrm flipH="1">
                <a:off x="7055715"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g7b4558dcd8_1_136"/>
              <p:cNvSpPr/>
              <p:nvPr/>
            </p:nvSpPr>
            <p:spPr>
              <a:xfrm flipH="1">
                <a:off x="7055715"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g7b4558dcd8_1_136"/>
              <p:cNvSpPr/>
              <p:nvPr/>
            </p:nvSpPr>
            <p:spPr>
              <a:xfrm flipH="1">
                <a:off x="7055715"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1" name="Google Shape;511;g7b4558dcd8_1_136"/>
            <p:cNvGrpSpPr/>
            <p:nvPr/>
          </p:nvGrpSpPr>
          <p:grpSpPr>
            <a:xfrm>
              <a:off x="7798424" y="4099200"/>
              <a:ext cx="231600" cy="1044300"/>
              <a:chOff x="7798424" y="4099200"/>
              <a:chExt cx="231600" cy="1044300"/>
            </a:xfrm>
          </p:grpSpPr>
          <p:sp>
            <p:nvSpPr>
              <p:cNvPr id="512" name="Google Shape;512;g7b4558dcd8_1_136"/>
              <p:cNvSpPr/>
              <p:nvPr/>
            </p:nvSpPr>
            <p:spPr>
              <a:xfrm flipH="1">
                <a:off x="7798424"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g7b4558dcd8_1_136"/>
              <p:cNvSpPr/>
              <p:nvPr/>
            </p:nvSpPr>
            <p:spPr>
              <a:xfrm flipH="1">
                <a:off x="7798424"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g7b4558dcd8_1_136"/>
              <p:cNvSpPr/>
              <p:nvPr/>
            </p:nvSpPr>
            <p:spPr>
              <a:xfrm flipH="1">
                <a:off x="7798424"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g7b4558dcd8_1_136"/>
              <p:cNvSpPr/>
              <p:nvPr/>
            </p:nvSpPr>
            <p:spPr>
              <a:xfrm flipH="1">
                <a:off x="7798424"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g7b4558dcd8_1_136"/>
              <p:cNvSpPr/>
              <p:nvPr/>
            </p:nvSpPr>
            <p:spPr>
              <a:xfrm flipH="1">
                <a:off x="7798424"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7" name="Google Shape;517;g7b4558dcd8_1_136"/>
            <p:cNvGrpSpPr/>
            <p:nvPr/>
          </p:nvGrpSpPr>
          <p:grpSpPr>
            <a:xfrm>
              <a:off x="8169779" y="4309200"/>
              <a:ext cx="231600" cy="834300"/>
              <a:chOff x="8169779" y="4309200"/>
              <a:chExt cx="231600" cy="834300"/>
            </a:xfrm>
          </p:grpSpPr>
          <p:sp>
            <p:nvSpPr>
              <p:cNvPr id="518" name="Google Shape;518;g7b4558dcd8_1_136"/>
              <p:cNvSpPr/>
              <p:nvPr/>
            </p:nvSpPr>
            <p:spPr>
              <a:xfrm flipH="1">
                <a:off x="8169779"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g7b4558dcd8_1_136"/>
              <p:cNvSpPr/>
              <p:nvPr/>
            </p:nvSpPr>
            <p:spPr>
              <a:xfrm flipH="1">
                <a:off x="8169779"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g7b4558dcd8_1_136"/>
              <p:cNvSpPr/>
              <p:nvPr/>
            </p:nvSpPr>
            <p:spPr>
              <a:xfrm flipH="1">
                <a:off x="8169779"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g7b4558dcd8_1_136"/>
              <p:cNvSpPr/>
              <p:nvPr/>
            </p:nvSpPr>
            <p:spPr>
              <a:xfrm flipH="1">
                <a:off x="8169779"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2" name="Google Shape;522;g7b4558dcd8_1_136"/>
            <p:cNvGrpSpPr/>
            <p:nvPr/>
          </p:nvGrpSpPr>
          <p:grpSpPr>
            <a:xfrm>
              <a:off x="7427070" y="4309200"/>
              <a:ext cx="231600" cy="834300"/>
              <a:chOff x="7427070" y="4309200"/>
              <a:chExt cx="231600" cy="834300"/>
            </a:xfrm>
          </p:grpSpPr>
          <p:sp>
            <p:nvSpPr>
              <p:cNvPr id="523" name="Google Shape;523;g7b4558dcd8_1_136"/>
              <p:cNvSpPr/>
              <p:nvPr/>
            </p:nvSpPr>
            <p:spPr>
              <a:xfrm flipH="1">
                <a:off x="7427070"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g7b4558dcd8_1_136"/>
              <p:cNvSpPr/>
              <p:nvPr/>
            </p:nvSpPr>
            <p:spPr>
              <a:xfrm flipH="1">
                <a:off x="7427070"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g7b4558dcd8_1_136"/>
              <p:cNvSpPr/>
              <p:nvPr/>
            </p:nvSpPr>
            <p:spPr>
              <a:xfrm flipH="1">
                <a:off x="7427070"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g7b4558dcd8_1_136"/>
              <p:cNvSpPr/>
              <p:nvPr/>
            </p:nvSpPr>
            <p:spPr>
              <a:xfrm flipH="1">
                <a:off x="7427070"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7" name="Google Shape;527;g7b4558dcd8_1_136"/>
            <p:cNvGrpSpPr/>
            <p:nvPr/>
          </p:nvGrpSpPr>
          <p:grpSpPr>
            <a:xfrm>
              <a:off x="8541133" y="4518900"/>
              <a:ext cx="231600" cy="624600"/>
              <a:chOff x="8541133" y="4518900"/>
              <a:chExt cx="231600" cy="624600"/>
            </a:xfrm>
          </p:grpSpPr>
          <p:sp>
            <p:nvSpPr>
              <p:cNvPr id="528" name="Google Shape;528;g7b4558dcd8_1_136"/>
              <p:cNvSpPr/>
              <p:nvPr/>
            </p:nvSpPr>
            <p:spPr>
              <a:xfrm flipH="1">
                <a:off x="854113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g7b4558dcd8_1_136"/>
              <p:cNvSpPr/>
              <p:nvPr/>
            </p:nvSpPr>
            <p:spPr>
              <a:xfrm flipH="1">
                <a:off x="854113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g7b4558dcd8_1_136"/>
              <p:cNvSpPr/>
              <p:nvPr/>
            </p:nvSpPr>
            <p:spPr>
              <a:xfrm flipH="1">
                <a:off x="854113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1" name="Google Shape;531;g7b4558dcd8_1_136"/>
            <p:cNvGrpSpPr/>
            <p:nvPr/>
          </p:nvGrpSpPr>
          <p:grpSpPr>
            <a:xfrm>
              <a:off x="8912488" y="4309200"/>
              <a:ext cx="231600" cy="834300"/>
              <a:chOff x="8912488" y="4309200"/>
              <a:chExt cx="231600" cy="834300"/>
            </a:xfrm>
          </p:grpSpPr>
          <p:sp>
            <p:nvSpPr>
              <p:cNvPr id="532" name="Google Shape;532;g7b4558dcd8_1_136"/>
              <p:cNvSpPr/>
              <p:nvPr/>
            </p:nvSpPr>
            <p:spPr>
              <a:xfrm flipH="1">
                <a:off x="891248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g7b4558dcd8_1_136"/>
              <p:cNvSpPr/>
              <p:nvPr/>
            </p:nvSpPr>
            <p:spPr>
              <a:xfrm flipH="1">
                <a:off x="891248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g7b4558dcd8_1_136"/>
              <p:cNvSpPr/>
              <p:nvPr/>
            </p:nvSpPr>
            <p:spPr>
              <a:xfrm flipH="1">
                <a:off x="891248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g7b4558dcd8_1_136"/>
              <p:cNvSpPr/>
              <p:nvPr/>
            </p:nvSpPr>
            <p:spPr>
              <a:xfrm flipH="1">
                <a:off x="891248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36" name="Google Shape;536;g7b4558dcd8_1_136"/>
          <p:cNvSpPr txBox="1"/>
          <p:nvPr>
            <p:ph hasCustomPrompt="1" type="title"/>
          </p:nvPr>
        </p:nvSpPr>
        <p:spPr>
          <a:xfrm>
            <a:off x="1388625" y="772725"/>
            <a:ext cx="6366900" cy="186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8000"/>
              <a:buNone/>
              <a:defRPr sz="8000">
                <a:solidFill>
                  <a:schemeClr val="lt1"/>
                </a:solidFill>
              </a:defRPr>
            </a:lvl1pPr>
            <a:lvl2pPr lvl="1" algn="ctr">
              <a:lnSpc>
                <a:spcPct val="100000"/>
              </a:lnSpc>
              <a:spcBef>
                <a:spcPts val="0"/>
              </a:spcBef>
              <a:spcAft>
                <a:spcPts val="0"/>
              </a:spcAft>
              <a:buClr>
                <a:schemeClr val="lt1"/>
              </a:buClr>
              <a:buSzPts val="8000"/>
              <a:buNone/>
              <a:defRPr sz="8000">
                <a:solidFill>
                  <a:schemeClr val="lt1"/>
                </a:solidFill>
              </a:defRPr>
            </a:lvl2pPr>
            <a:lvl3pPr lvl="2" algn="ctr">
              <a:lnSpc>
                <a:spcPct val="100000"/>
              </a:lnSpc>
              <a:spcBef>
                <a:spcPts val="0"/>
              </a:spcBef>
              <a:spcAft>
                <a:spcPts val="0"/>
              </a:spcAft>
              <a:buClr>
                <a:schemeClr val="lt1"/>
              </a:buClr>
              <a:buSzPts val="8000"/>
              <a:buNone/>
              <a:defRPr sz="8000">
                <a:solidFill>
                  <a:schemeClr val="lt1"/>
                </a:solidFill>
              </a:defRPr>
            </a:lvl3pPr>
            <a:lvl4pPr lvl="3" algn="ctr">
              <a:lnSpc>
                <a:spcPct val="100000"/>
              </a:lnSpc>
              <a:spcBef>
                <a:spcPts val="0"/>
              </a:spcBef>
              <a:spcAft>
                <a:spcPts val="0"/>
              </a:spcAft>
              <a:buClr>
                <a:schemeClr val="lt1"/>
              </a:buClr>
              <a:buSzPts val="8000"/>
              <a:buNone/>
              <a:defRPr sz="8000">
                <a:solidFill>
                  <a:schemeClr val="lt1"/>
                </a:solidFill>
              </a:defRPr>
            </a:lvl4pPr>
            <a:lvl5pPr lvl="4" algn="ctr">
              <a:lnSpc>
                <a:spcPct val="100000"/>
              </a:lnSpc>
              <a:spcBef>
                <a:spcPts val="0"/>
              </a:spcBef>
              <a:spcAft>
                <a:spcPts val="0"/>
              </a:spcAft>
              <a:buClr>
                <a:schemeClr val="lt1"/>
              </a:buClr>
              <a:buSzPts val="8000"/>
              <a:buNone/>
              <a:defRPr sz="8000">
                <a:solidFill>
                  <a:schemeClr val="lt1"/>
                </a:solidFill>
              </a:defRPr>
            </a:lvl5pPr>
            <a:lvl6pPr lvl="5" algn="ctr">
              <a:lnSpc>
                <a:spcPct val="100000"/>
              </a:lnSpc>
              <a:spcBef>
                <a:spcPts val="0"/>
              </a:spcBef>
              <a:spcAft>
                <a:spcPts val="0"/>
              </a:spcAft>
              <a:buClr>
                <a:schemeClr val="lt1"/>
              </a:buClr>
              <a:buSzPts val="8000"/>
              <a:buNone/>
              <a:defRPr sz="8000">
                <a:solidFill>
                  <a:schemeClr val="lt1"/>
                </a:solidFill>
              </a:defRPr>
            </a:lvl6pPr>
            <a:lvl7pPr lvl="6" algn="ctr">
              <a:lnSpc>
                <a:spcPct val="100000"/>
              </a:lnSpc>
              <a:spcBef>
                <a:spcPts val="0"/>
              </a:spcBef>
              <a:spcAft>
                <a:spcPts val="0"/>
              </a:spcAft>
              <a:buClr>
                <a:schemeClr val="lt1"/>
              </a:buClr>
              <a:buSzPts val="8000"/>
              <a:buNone/>
              <a:defRPr sz="8000">
                <a:solidFill>
                  <a:schemeClr val="lt1"/>
                </a:solidFill>
              </a:defRPr>
            </a:lvl7pPr>
            <a:lvl8pPr lvl="7" algn="ctr">
              <a:lnSpc>
                <a:spcPct val="100000"/>
              </a:lnSpc>
              <a:spcBef>
                <a:spcPts val="0"/>
              </a:spcBef>
              <a:spcAft>
                <a:spcPts val="0"/>
              </a:spcAft>
              <a:buClr>
                <a:schemeClr val="lt1"/>
              </a:buClr>
              <a:buSzPts val="8000"/>
              <a:buNone/>
              <a:defRPr sz="8000">
                <a:solidFill>
                  <a:schemeClr val="lt1"/>
                </a:solidFill>
              </a:defRPr>
            </a:lvl8pPr>
            <a:lvl9pPr lvl="8" algn="ctr">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537" name="Google Shape;537;g7b4558dcd8_1_136"/>
          <p:cNvSpPr txBox="1"/>
          <p:nvPr>
            <p:ph idx="1" type="body"/>
          </p:nvPr>
        </p:nvSpPr>
        <p:spPr>
          <a:xfrm>
            <a:off x="1388625" y="2712300"/>
            <a:ext cx="6366900" cy="1111200"/>
          </a:xfrm>
          <a:prstGeom prst="rect">
            <a:avLst/>
          </a:prstGeom>
          <a:noFill/>
          <a:ln>
            <a:noFill/>
          </a:ln>
        </p:spPr>
        <p:txBody>
          <a:bodyPr anchorCtr="0" anchor="t" bIns="91425" lIns="91425" spcFirstLastPara="1" rIns="91425" wrap="square" tIns="91425">
            <a:noAutofit/>
          </a:bodyPr>
          <a:lstStyle>
            <a:lvl1pPr indent="-311150" lvl="0" marL="457200" algn="ctr">
              <a:lnSpc>
                <a:spcPct val="115000"/>
              </a:lnSpc>
              <a:spcBef>
                <a:spcPts val="0"/>
              </a:spcBef>
              <a:spcAft>
                <a:spcPts val="0"/>
              </a:spcAft>
              <a:buClr>
                <a:schemeClr val="lt1"/>
              </a:buClr>
              <a:buSzPts val="1300"/>
              <a:buChar char="●"/>
              <a:defRPr>
                <a:solidFill>
                  <a:schemeClr val="lt1"/>
                </a:solidFill>
              </a:defRPr>
            </a:lvl1pPr>
            <a:lvl2pPr indent="-298450" lvl="1" marL="914400" algn="ctr">
              <a:lnSpc>
                <a:spcPct val="115000"/>
              </a:lnSpc>
              <a:spcBef>
                <a:spcPts val="1600"/>
              </a:spcBef>
              <a:spcAft>
                <a:spcPts val="0"/>
              </a:spcAft>
              <a:buClr>
                <a:schemeClr val="lt1"/>
              </a:buClr>
              <a:buSzPts val="1100"/>
              <a:buChar char="○"/>
              <a:defRPr>
                <a:solidFill>
                  <a:schemeClr val="lt1"/>
                </a:solidFill>
              </a:defRPr>
            </a:lvl2pPr>
            <a:lvl3pPr indent="-298450" lvl="2" marL="1371600" algn="ctr">
              <a:lnSpc>
                <a:spcPct val="115000"/>
              </a:lnSpc>
              <a:spcBef>
                <a:spcPts val="1600"/>
              </a:spcBef>
              <a:spcAft>
                <a:spcPts val="0"/>
              </a:spcAft>
              <a:buClr>
                <a:schemeClr val="lt1"/>
              </a:buClr>
              <a:buSzPts val="1100"/>
              <a:buChar char="■"/>
              <a:defRPr>
                <a:solidFill>
                  <a:schemeClr val="lt1"/>
                </a:solidFill>
              </a:defRPr>
            </a:lvl3pPr>
            <a:lvl4pPr indent="-298450" lvl="3" marL="1828800" algn="ctr">
              <a:lnSpc>
                <a:spcPct val="115000"/>
              </a:lnSpc>
              <a:spcBef>
                <a:spcPts val="1600"/>
              </a:spcBef>
              <a:spcAft>
                <a:spcPts val="0"/>
              </a:spcAft>
              <a:buClr>
                <a:schemeClr val="lt1"/>
              </a:buClr>
              <a:buSzPts val="1100"/>
              <a:buChar char="●"/>
              <a:defRPr>
                <a:solidFill>
                  <a:schemeClr val="lt1"/>
                </a:solidFill>
              </a:defRPr>
            </a:lvl4pPr>
            <a:lvl5pPr indent="-298450" lvl="4" marL="2286000" algn="ctr">
              <a:lnSpc>
                <a:spcPct val="115000"/>
              </a:lnSpc>
              <a:spcBef>
                <a:spcPts val="1600"/>
              </a:spcBef>
              <a:spcAft>
                <a:spcPts val="0"/>
              </a:spcAft>
              <a:buClr>
                <a:schemeClr val="lt1"/>
              </a:buClr>
              <a:buSzPts val="1100"/>
              <a:buChar char="○"/>
              <a:defRPr>
                <a:solidFill>
                  <a:schemeClr val="lt1"/>
                </a:solidFill>
              </a:defRPr>
            </a:lvl5pPr>
            <a:lvl6pPr indent="-298450" lvl="5" marL="2743200" algn="ctr">
              <a:lnSpc>
                <a:spcPct val="115000"/>
              </a:lnSpc>
              <a:spcBef>
                <a:spcPts val="1600"/>
              </a:spcBef>
              <a:spcAft>
                <a:spcPts val="0"/>
              </a:spcAft>
              <a:buClr>
                <a:schemeClr val="lt1"/>
              </a:buClr>
              <a:buSzPts val="1100"/>
              <a:buChar char="■"/>
              <a:defRPr>
                <a:solidFill>
                  <a:schemeClr val="lt1"/>
                </a:solidFill>
              </a:defRPr>
            </a:lvl6pPr>
            <a:lvl7pPr indent="-298450" lvl="6" marL="3200400" algn="ctr">
              <a:lnSpc>
                <a:spcPct val="115000"/>
              </a:lnSpc>
              <a:spcBef>
                <a:spcPts val="1600"/>
              </a:spcBef>
              <a:spcAft>
                <a:spcPts val="0"/>
              </a:spcAft>
              <a:buClr>
                <a:schemeClr val="lt1"/>
              </a:buClr>
              <a:buSzPts val="1100"/>
              <a:buChar char="●"/>
              <a:defRPr>
                <a:solidFill>
                  <a:schemeClr val="lt1"/>
                </a:solidFill>
              </a:defRPr>
            </a:lvl7pPr>
            <a:lvl8pPr indent="-298450" lvl="7" marL="3657600" algn="ctr">
              <a:lnSpc>
                <a:spcPct val="115000"/>
              </a:lnSpc>
              <a:spcBef>
                <a:spcPts val="1600"/>
              </a:spcBef>
              <a:spcAft>
                <a:spcPts val="0"/>
              </a:spcAft>
              <a:buClr>
                <a:schemeClr val="lt1"/>
              </a:buClr>
              <a:buSzPts val="1100"/>
              <a:buChar char="○"/>
              <a:defRPr>
                <a:solidFill>
                  <a:schemeClr val="lt1"/>
                </a:solidFill>
              </a:defRPr>
            </a:lvl8pPr>
            <a:lvl9pPr indent="-298450" lvl="8" marL="4114800" algn="ctr">
              <a:lnSpc>
                <a:spcPct val="115000"/>
              </a:lnSpc>
              <a:spcBef>
                <a:spcPts val="1600"/>
              </a:spcBef>
              <a:spcAft>
                <a:spcPts val="1600"/>
              </a:spcAft>
              <a:buClr>
                <a:schemeClr val="lt1"/>
              </a:buClr>
              <a:buSzPts val="1100"/>
              <a:buChar char="■"/>
              <a:defRPr>
                <a:solidFill>
                  <a:schemeClr val="lt1"/>
                </a:solidFill>
              </a:defRPr>
            </a:lvl9pPr>
          </a:lstStyle>
          <a:p/>
        </p:txBody>
      </p:sp>
      <p:sp>
        <p:nvSpPr>
          <p:cNvPr id="538" name="Google Shape;538;g7b4558dcd8_1_136"/>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34"/>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grpSp>
        <p:nvGrpSpPr>
          <p:cNvPr id="59" name="Google Shape;59;p35"/>
          <p:cNvGrpSpPr/>
          <p:nvPr/>
        </p:nvGrpSpPr>
        <p:grpSpPr>
          <a:xfrm>
            <a:off x="146769" y="3406"/>
            <a:ext cx="1233214" cy="1384535"/>
            <a:chOff x="146769" y="3406"/>
            <a:chExt cx="1233214" cy="1384535"/>
          </a:xfrm>
        </p:grpSpPr>
        <p:grpSp>
          <p:nvGrpSpPr>
            <p:cNvPr id="60" name="Google Shape;60;p35"/>
            <p:cNvGrpSpPr/>
            <p:nvPr/>
          </p:nvGrpSpPr>
          <p:grpSpPr>
            <a:xfrm>
              <a:off x="1063183" y="3406"/>
              <a:ext cx="316800" cy="688513"/>
              <a:chOff x="1063183" y="3406"/>
              <a:chExt cx="316800" cy="688513"/>
            </a:xfrm>
          </p:grpSpPr>
          <p:sp>
            <p:nvSpPr>
              <p:cNvPr id="61" name="Google Shape;61;p35"/>
              <p:cNvSpPr/>
              <p:nvPr/>
            </p:nvSpPr>
            <p:spPr>
              <a:xfrm rot="10800000">
                <a:off x="1063183"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35"/>
              <p:cNvSpPr/>
              <p:nvPr/>
            </p:nvSpPr>
            <p:spPr>
              <a:xfrm rot="10800000">
                <a:off x="1063183"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 name="Google Shape;63;p35"/>
            <p:cNvGrpSpPr/>
            <p:nvPr/>
          </p:nvGrpSpPr>
          <p:grpSpPr>
            <a:xfrm>
              <a:off x="604976" y="3406"/>
              <a:ext cx="316800" cy="1036524"/>
              <a:chOff x="604976" y="3406"/>
              <a:chExt cx="316800" cy="1036524"/>
            </a:xfrm>
          </p:grpSpPr>
          <p:sp>
            <p:nvSpPr>
              <p:cNvPr id="64" name="Google Shape;64;p35"/>
              <p:cNvSpPr/>
              <p:nvPr/>
            </p:nvSpPr>
            <p:spPr>
              <a:xfrm rot="10800000">
                <a:off x="604976"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5"/>
              <p:cNvSpPr/>
              <p:nvPr/>
            </p:nvSpPr>
            <p:spPr>
              <a:xfrm rot="10800000">
                <a:off x="604976" y="343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35"/>
              <p:cNvSpPr/>
              <p:nvPr/>
            </p:nvSpPr>
            <p:spPr>
              <a:xfrm rot="10800000">
                <a:off x="604976"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 name="Google Shape;67;p35"/>
            <p:cNvGrpSpPr/>
            <p:nvPr/>
          </p:nvGrpSpPr>
          <p:grpSpPr>
            <a:xfrm>
              <a:off x="146769" y="3406"/>
              <a:ext cx="316800" cy="1384535"/>
              <a:chOff x="146769" y="3406"/>
              <a:chExt cx="316800" cy="1384535"/>
            </a:xfrm>
          </p:grpSpPr>
          <p:sp>
            <p:nvSpPr>
              <p:cNvPr id="68" name="Google Shape;68;p35"/>
              <p:cNvSpPr/>
              <p:nvPr/>
            </p:nvSpPr>
            <p:spPr>
              <a:xfrm rot="10800000">
                <a:off x="146769"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35"/>
              <p:cNvSpPr/>
              <p:nvPr/>
            </p:nvSpPr>
            <p:spPr>
              <a:xfrm rot="10800000">
                <a:off x="146769" y="3441"/>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35"/>
              <p:cNvSpPr/>
              <p:nvPr/>
            </p:nvSpPr>
            <p:spPr>
              <a:xfrm rot="10800000">
                <a:off x="146769" y="343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35"/>
              <p:cNvSpPr/>
              <p:nvPr/>
            </p:nvSpPr>
            <p:spPr>
              <a:xfrm rot="10800000">
                <a:off x="146769"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2" name="Google Shape;72;p35"/>
          <p:cNvGrpSpPr/>
          <p:nvPr/>
        </p:nvGrpSpPr>
        <p:grpSpPr>
          <a:xfrm>
            <a:off x="6775084" y="2904008"/>
            <a:ext cx="2186147" cy="2239500"/>
            <a:chOff x="6775084" y="2904008"/>
            <a:chExt cx="2186147" cy="2239500"/>
          </a:xfrm>
        </p:grpSpPr>
        <p:grpSp>
          <p:nvGrpSpPr>
            <p:cNvPr id="73" name="Google Shape;73;p35"/>
            <p:cNvGrpSpPr/>
            <p:nvPr/>
          </p:nvGrpSpPr>
          <p:grpSpPr>
            <a:xfrm>
              <a:off x="6775084" y="4253708"/>
              <a:ext cx="409500" cy="889800"/>
              <a:chOff x="6775084" y="4253708"/>
              <a:chExt cx="409500" cy="889800"/>
            </a:xfrm>
          </p:grpSpPr>
          <p:sp>
            <p:nvSpPr>
              <p:cNvPr id="74" name="Google Shape;74;p35"/>
              <p:cNvSpPr/>
              <p:nvPr/>
            </p:nvSpPr>
            <p:spPr>
              <a:xfrm>
                <a:off x="6775084"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35"/>
              <p:cNvSpPr/>
              <p:nvPr/>
            </p:nvSpPr>
            <p:spPr>
              <a:xfrm>
                <a:off x="6775084"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 name="Google Shape;76;p35"/>
            <p:cNvGrpSpPr/>
            <p:nvPr/>
          </p:nvGrpSpPr>
          <p:grpSpPr>
            <a:xfrm>
              <a:off x="7367299" y="3804008"/>
              <a:ext cx="409500" cy="1339500"/>
              <a:chOff x="7367299" y="3804008"/>
              <a:chExt cx="409500" cy="1339500"/>
            </a:xfrm>
          </p:grpSpPr>
          <p:sp>
            <p:nvSpPr>
              <p:cNvPr id="77" name="Google Shape;77;p35"/>
              <p:cNvSpPr/>
              <p:nvPr/>
            </p:nvSpPr>
            <p:spPr>
              <a:xfrm>
                <a:off x="7367299"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35"/>
              <p:cNvSpPr/>
              <p:nvPr/>
            </p:nvSpPr>
            <p:spPr>
              <a:xfrm>
                <a:off x="7367299"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35"/>
              <p:cNvSpPr/>
              <p:nvPr/>
            </p:nvSpPr>
            <p:spPr>
              <a:xfrm>
                <a:off x="7367299"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 name="Google Shape;80;p35"/>
            <p:cNvGrpSpPr/>
            <p:nvPr/>
          </p:nvGrpSpPr>
          <p:grpSpPr>
            <a:xfrm>
              <a:off x="7959516" y="3354008"/>
              <a:ext cx="409500" cy="1789500"/>
              <a:chOff x="7959516" y="3354008"/>
              <a:chExt cx="409500" cy="1789500"/>
            </a:xfrm>
          </p:grpSpPr>
          <p:sp>
            <p:nvSpPr>
              <p:cNvPr id="81" name="Google Shape;81;p35"/>
              <p:cNvSpPr/>
              <p:nvPr/>
            </p:nvSpPr>
            <p:spPr>
              <a:xfrm>
                <a:off x="7959516"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35"/>
              <p:cNvSpPr/>
              <p:nvPr/>
            </p:nvSpPr>
            <p:spPr>
              <a:xfrm>
                <a:off x="7959516" y="3354008"/>
                <a:ext cx="409500" cy="178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35"/>
              <p:cNvSpPr/>
              <p:nvPr/>
            </p:nvSpPr>
            <p:spPr>
              <a:xfrm>
                <a:off x="7959516"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35"/>
              <p:cNvSpPr/>
              <p:nvPr/>
            </p:nvSpPr>
            <p:spPr>
              <a:xfrm>
                <a:off x="7959516"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 name="Google Shape;85;p35"/>
            <p:cNvGrpSpPr/>
            <p:nvPr/>
          </p:nvGrpSpPr>
          <p:grpSpPr>
            <a:xfrm>
              <a:off x="8551731" y="2904008"/>
              <a:ext cx="409500" cy="2239500"/>
              <a:chOff x="8551731" y="2904008"/>
              <a:chExt cx="409500" cy="2239500"/>
            </a:xfrm>
          </p:grpSpPr>
          <p:sp>
            <p:nvSpPr>
              <p:cNvPr id="86" name="Google Shape;86;p35"/>
              <p:cNvSpPr/>
              <p:nvPr/>
            </p:nvSpPr>
            <p:spPr>
              <a:xfrm>
                <a:off x="8551731"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35"/>
              <p:cNvSpPr/>
              <p:nvPr/>
            </p:nvSpPr>
            <p:spPr>
              <a:xfrm>
                <a:off x="8551731" y="3354008"/>
                <a:ext cx="409500" cy="178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35"/>
              <p:cNvSpPr/>
              <p:nvPr/>
            </p:nvSpPr>
            <p:spPr>
              <a:xfrm>
                <a:off x="8551731"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35"/>
              <p:cNvSpPr/>
              <p:nvPr/>
            </p:nvSpPr>
            <p:spPr>
              <a:xfrm>
                <a:off x="8551731" y="2904008"/>
                <a:ext cx="409500" cy="22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35"/>
              <p:cNvSpPr/>
              <p:nvPr/>
            </p:nvSpPr>
            <p:spPr>
              <a:xfrm>
                <a:off x="8551731"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91" name="Google Shape;91;p35"/>
          <p:cNvSpPr txBox="1"/>
          <p:nvPr>
            <p:ph type="title"/>
          </p:nvPr>
        </p:nvSpPr>
        <p:spPr>
          <a:xfrm>
            <a:off x="824000" y="1613825"/>
            <a:ext cx="5857800" cy="1872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92" name="Google Shape;92;p35"/>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3" name="Shape 93"/>
        <p:cNvGrpSpPr/>
        <p:nvPr/>
      </p:nvGrpSpPr>
      <p:grpSpPr>
        <a:xfrm>
          <a:off x="0" y="0"/>
          <a:ext cx="0" cy="0"/>
          <a:chOff x="0" y="0"/>
          <a:chExt cx="0" cy="0"/>
        </a:xfrm>
      </p:grpSpPr>
      <p:grpSp>
        <p:nvGrpSpPr>
          <p:cNvPr id="94" name="Google Shape;94;p36"/>
          <p:cNvGrpSpPr/>
          <p:nvPr/>
        </p:nvGrpSpPr>
        <p:grpSpPr>
          <a:xfrm>
            <a:off x="625966" y="299376"/>
            <a:ext cx="999312" cy="999312"/>
            <a:chOff x="348199" y="179450"/>
            <a:chExt cx="1116300" cy="1116300"/>
          </a:xfrm>
        </p:grpSpPr>
        <p:sp>
          <p:nvSpPr>
            <p:cNvPr id="95" name="Google Shape;95;p36"/>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36"/>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 name="Google Shape;97;p36"/>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8" name="Google Shape;98;p36"/>
          <p:cNvSpPr txBox="1"/>
          <p:nvPr>
            <p:ph idx="1" type="body"/>
          </p:nvPr>
        </p:nvSpPr>
        <p:spPr>
          <a:xfrm>
            <a:off x="1303800" y="1990050"/>
            <a:ext cx="3430500" cy="2541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99" name="Google Shape;99;p36"/>
          <p:cNvSpPr txBox="1"/>
          <p:nvPr>
            <p:ph idx="2" type="body"/>
          </p:nvPr>
        </p:nvSpPr>
        <p:spPr>
          <a:xfrm>
            <a:off x="4903650" y="1990050"/>
            <a:ext cx="3430500" cy="2541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00" name="Google Shape;100;p36"/>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 name="Shape 101"/>
        <p:cNvGrpSpPr/>
        <p:nvPr/>
      </p:nvGrpSpPr>
      <p:grpSpPr>
        <a:xfrm>
          <a:off x="0" y="0"/>
          <a:ext cx="0" cy="0"/>
          <a:chOff x="0" y="0"/>
          <a:chExt cx="0" cy="0"/>
        </a:xfrm>
      </p:grpSpPr>
      <p:grpSp>
        <p:nvGrpSpPr>
          <p:cNvPr id="102" name="Google Shape;102;p37"/>
          <p:cNvGrpSpPr/>
          <p:nvPr/>
        </p:nvGrpSpPr>
        <p:grpSpPr>
          <a:xfrm>
            <a:off x="625966" y="299376"/>
            <a:ext cx="999312" cy="999312"/>
            <a:chOff x="348199" y="179450"/>
            <a:chExt cx="1116300" cy="1116300"/>
          </a:xfrm>
        </p:grpSpPr>
        <p:sp>
          <p:nvSpPr>
            <p:cNvPr id="103" name="Google Shape;103;p37"/>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37"/>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 name="Google Shape;105;p37"/>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6" name="Google Shape;106;p37"/>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7" name="Shape 107"/>
        <p:cNvGrpSpPr/>
        <p:nvPr/>
      </p:nvGrpSpPr>
      <p:grpSpPr>
        <a:xfrm>
          <a:off x="0" y="0"/>
          <a:ext cx="0" cy="0"/>
          <a:chOff x="0" y="0"/>
          <a:chExt cx="0" cy="0"/>
        </a:xfrm>
      </p:grpSpPr>
      <p:grpSp>
        <p:nvGrpSpPr>
          <p:cNvPr id="108" name="Google Shape;108;p38"/>
          <p:cNvGrpSpPr/>
          <p:nvPr/>
        </p:nvGrpSpPr>
        <p:grpSpPr>
          <a:xfrm>
            <a:off x="625966" y="299376"/>
            <a:ext cx="999312" cy="999312"/>
            <a:chOff x="348199" y="179450"/>
            <a:chExt cx="1116300" cy="1116300"/>
          </a:xfrm>
        </p:grpSpPr>
        <p:sp>
          <p:nvSpPr>
            <p:cNvPr id="109" name="Google Shape;109;p38"/>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8"/>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 name="Google Shape;111;p38"/>
          <p:cNvSpPr txBox="1"/>
          <p:nvPr>
            <p:ph type="title"/>
          </p:nvPr>
        </p:nvSpPr>
        <p:spPr>
          <a:xfrm>
            <a:off x="1303800" y="598575"/>
            <a:ext cx="3312000" cy="159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2" name="Google Shape;112;p38"/>
          <p:cNvSpPr txBox="1"/>
          <p:nvPr>
            <p:ph idx="1" type="body"/>
          </p:nvPr>
        </p:nvSpPr>
        <p:spPr>
          <a:xfrm>
            <a:off x="1303800" y="2309675"/>
            <a:ext cx="3312000" cy="22218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3" name="Google Shape;113;p38"/>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4" name="Shape 114"/>
        <p:cNvGrpSpPr/>
        <p:nvPr/>
      </p:nvGrpSpPr>
      <p:grpSpPr>
        <a:xfrm>
          <a:off x="0" y="0"/>
          <a:ext cx="0" cy="0"/>
          <a:chOff x="0" y="0"/>
          <a:chExt cx="0" cy="0"/>
        </a:xfrm>
      </p:grpSpPr>
      <p:grpSp>
        <p:nvGrpSpPr>
          <p:cNvPr id="115" name="Google Shape;115;p39"/>
          <p:cNvGrpSpPr/>
          <p:nvPr/>
        </p:nvGrpSpPr>
        <p:grpSpPr>
          <a:xfrm>
            <a:off x="6866714" y="1256"/>
            <a:ext cx="2267379" cy="2601741"/>
            <a:chOff x="6790514" y="1256"/>
            <a:chExt cx="2267379" cy="2601741"/>
          </a:xfrm>
        </p:grpSpPr>
        <p:grpSp>
          <p:nvGrpSpPr>
            <p:cNvPr id="116" name="Google Shape;116;p39"/>
            <p:cNvGrpSpPr/>
            <p:nvPr/>
          </p:nvGrpSpPr>
          <p:grpSpPr>
            <a:xfrm>
              <a:off x="7067535" y="1256"/>
              <a:ext cx="1990358" cy="1990303"/>
              <a:chOff x="7067535" y="1256"/>
              <a:chExt cx="1990358" cy="1990303"/>
            </a:xfrm>
          </p:grpSpPr>
          <p:sp>
            <p:nvSpPr>
              <p:cNvPr id="117" name="Google Shape;117;p39"/>
              <p:cNvSpPr/>
              <p:nvPr/>
            </p:nvSpPr>
            <p:spPr>
              <a:xfrm rot="-8648551">
                <a:off x="7594313" y="527721"/>
                <a:ext cx="937226" cy="937226"/>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39"/>
              <p:cNvSpPr/>
              <p:nvPr/>
            </p:nvSpPr>
            <p:spPr>
              <a:xfrm rot="-8648551">
                <a:off x="7594313" y="527721"/>
                <a:ext cx="937226" cy="937226"/>
              </a:xfrm>
              <a:prstGeom prst="pie">
                <a:avLst>
                  <a:gd fmla="val 19376841"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39"/>
              <p:cNvSpPr/>
              <p:nvPr/>
            </p:nvSpPr>
            <p:spPr>
              <a:xfrm rot="-8649154">
                <a:off x="7349891" y="283705"/>
                <a:ext cx="1425647" cy="14254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 name="Google Shape;120;p39"/>
            <p:cNvGrpSpPr/>
            <p:nvPr/>
          </p:nvGrpSpPr>
          <p:grpSpPr>
            <a:xfrm>
              <a:off x="8207126" y="1807997"/>
              <a:ext cx="795000" cy="795000"/>
              <a:chOff x="8207126" y="1807997"/>
              <a:chExt cx="795000" cy="795000"/>
            </a:xfrm>
          </p:grpSpPr>
          <p:sp>
            <p:nvSpPr>
              <p:cNvPr id="121" name="Google Shape;121;p39"/>
              <p:cNvSpPr/>
              <p:nvPr/>
            </p:nvSpPr>
            <p:spPr>
              <a:xfrm rot="2152054">
                <a:off x="8319942" y="1920813"/>
                <a:ext cx="569367" cy="569367"/>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39"/>
              <p:cNvSpPr/>
              <p:nvPr/>
            </p:nvSpPr>
            <p:spPr>
              <a:xfrm rot="2150259">
                <a:off x="8408218" y="2008610"/>
                <a:ext cx="393004" cy="3930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39"/>
              <p:cNvSpPr/>
              <p:nvPr/>
            </p:nvSpPr>
            <p:spPr>
              <a:xfrm rot="2150259">
                <a:off x="8408218" y="2008610"/>
                <a:ext cx="393004" cy="393004"/>
              </a:xfrm>
              <a:prstGeom prst="pie">
                <a:avLst>
                  <a:gd fmla="val 5699893"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 name="Google Shape;124;p39"/>
            <p:cNvGrpSpPr/>
            <p:nvPr/>
          </p:nvGrpSpPr>
          <p:grpSpPr>
            <a:xfrm>
              <a:off x="6790514" y="118857"/>
              <a:ext cx="548700" cy="548700"/>
              <a:chOff x="6790514" y="118857"/>
              <a:chExt cx="548700" cy="548700"/>
            </a:xfrm>
          </p:grpSpPr>
          <p:sp>
            <p:nvSpPr>
              <p:cNvPr id="125" name="Google Shape;125;p39"/>
              <p:cNvSpPr/>
              <p:nvPr/>
            </p:nvSpPr>
            <p:spPr>
              <a:xfrm rot="2150259">
                <a:off x="6868362" y="196705"/>
                <a:ext cx="393004" cy="3930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39"/>
              <p:cNvSpPr/>
              <p:nvPr/>
            </p:nvSpPr>
            <p:spPr>
              <a:xfrm rot="2150259">
                <a:off x="6868362" y="196705"/>
                <a:ext cx="393004" cy="393004"/>
              </a:xfrm>
              <a:prstGeom prst="pie">
                <a:avLst>
                  <a:gd fmla="val 5699893"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27" name="Google Shape;127;p39"/>
          <p:cNvSpPr txBox="1"/>
          <p:nvPr>
            <p:ph type="title"/>
          </p:nvPr>
        </p:nvSpPr>
        <p:spPr>
          <a:xfrm>
            <a:off x="824000" y="763600"/>
            <a:ext cx="5857800" cy="3573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28" name="Google Shape;128;p39"/>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9" name="Shape 129"/>
        <p:cNvGrpSpPr/>
        <p:nvPr/>
      </p:nvGrpSpPr>
      <p:grpSpPr>
        <a:xfrm>
          <a:off x="0" y="0"/>
          <a:ext cx="0" cy="0"/>
          <a:chOff x="0" y="0"/>
          <a:chExt cx="0" cy="0"/>
        </a:xfrm>
      </p:grpSpPr>
      <p:grpSp>
        <p:nvGrpSpPr>
          <p:cNvPr id="130" name="Google Shape;130;p40"/>
          <p:cNvGrpSpPr/>
          <p:nvPr/>
        </p:nvGrpSpPr>
        <p:grpSpPr>
          <a:xfrm>
            <a:off x="625966" y="299376"/>
            <a:ext cx="999312" cy="999312"/>
            <a:chOff x="348199" y="179450"/>
            <a:chExt cx="1116300" cy="1116300"/>
          </a:xfrm>
        </p:grpSpPr>
        <p:sp>
          <p:nvSpPr>
            <p:cNvPr id="131" name="Google Shape;131;p40"/>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40"/>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 name="Google Shape;133;p40"/>
          <p:cNvSpPr txBox="1"/>
          <p:nvPr>
            <p:ph type="title"/>
          </p:nvPr>
        </p:nvSpPr>
        <p:spPr>
          <a:xfrm>
            <a:off x="1303800" y="598575"/>
            <a:ext cx="3430500" cy="1990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34" name="Google Shape;134;p40"/>
          <p:cNvSpPr txBox="1"/>
          <p:nvPr>
            <p:ph idx="1" type="subTitle"/>
          </p:nvPr>
        </p:nvSpPr>
        <p:spPr>
          <a:xfrm>
            <a:off x="1303800" y="2743203"/>
            <a:ext cx="3430500" cy="7260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35" name="Google Shape;135;p40"/>
          <p:cNvSpPr txBox="1"/>
          <p:nvPr>
            <p:ph idx="2" type="body"/>
          </p:nvPr>
        </p:nvSpPr>
        <p:spPr>
          <a:xfrm>
            <a:off x="4903700" y="661000"/>
            <a:ext cx="3430500" cy="38706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36" name="Google Shape;136;p40"/>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2" Type="http://schemas.openxmlformats.org/officeDocument/2006/relationships/theme" Target="../theme/theme2.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1pPr>
            <a:lvl2pPr lvl="1"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2pPr>
            <a:lvl3pPr lvl="2"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3pPr>
            <a:lvl4pPr lvl="3"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4pPr>
            <a:lvl5pPr lvl="4"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5pPr>
            <a:lvl6pPr lvl="5"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6pPr>
            <a:lvl7pPr lvl="6"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7pPr>
            <a:lvl8pPr lvl="7"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8pPr>
            <a:lvl9pPr lvl="8"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9pPr>
          </a:lstStyle>
          <a:p/>
        </p:txBody>
      </p:sp>
      <p:sp>
        <p:nvSpPr>
          <p:cNvPr id="7" name="Google Shape;7;p3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dk2"/>
              </a:buClr>
              <a:buSzPts val="1300"/>
              <a:buFont typeface="Nunito"/>
              <a:buChar char="●"/>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1600"/>
              </a:spcBef>
              <a:spcAft>
                <a:spcPts val="160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8" name="Google Shape;8;p3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blipFill>
          <a:blip r:embed="rId1">
            <a:alphaModFix/>
          </a:blip>
          <a:stretch>
            <a:fillRect/>
          </a:stretch>
        </a:blipFill>
      </p:bgPr>
    </p:bg>
    <p:spTree>
      <p:nvGrpSpPr>
        <p:cNvPr id="273" name="Shape 273"/>
        <p:cNvGrpSpPr/>
        <p:nvPr/>
      </p:nvGrpSpPr>
      <p:grpSpPr>
        <a:xfrm>
          <a:off x="0" y="0"/>
          <a:ext cx="0" cy="0"/>
          <a:chOff x="0" y="0"/>
          <a:chExt cx="0" cy="0"/>
        </a:xfrm>
      </p:grpSpPr>
      <p:sp>
        <p:nvSpPr>
          <p:cNvPr id="274" name="Google Shape;274;g7b4558dcd8_1_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1pPr>
            <a:lvl2pPr lvl="1"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2pPr>
            <a:lvl3pPr lvl="2"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3pPr>
            <a:lvl4pPr lvl="3"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4pPr>
            <a:lvl5pPr lvl="4"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5pPr>
            <a:lvl6pPr lvl="5"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6pPr>
            <a:lvl7pPr lvl="6"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7pPr>
            <a:lvl8pPr lvl="7"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8pPr>
            <a:lvl9pPr lvl="8"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9pPr>
          </a:lstStyle>
          <a:p/>
        </p:txBody>
      </p:sp>
      <p:sp>
        <p:nvSpPr>
          <p:cNvPr id="275" name="Google Shape;275;g7b4558dcd8_1_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dk2"/>
              </a:buClr>
              <a:buSzPts val="1300"/>
              <a:buFont typeface="Nunito"/>
              <a:buChar char="●"/>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1600"/>
              </a:spcBef>
              <a:spcAft>
                <a:spcPts val="160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276" name="Google Shape;276;g7b4558dcd8_1_0"/>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5.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s://en.wikipedia.org/wiki/Statistics"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 Id="rId3" Type="http://schemas.openxmlformats.org/officeDocument/2006/relationships/hyperlink" Target="https://www.investopedia.com/terms/n/normaldistribution.asp"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 Id="rId3" Type="http://schemas.openxmlformats.org/officeDocument/2006/relationships/image" Target="../media/image1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5.xml"/><Relationship Id="rId3" Type="http://schemas.openxmlformats.org/officeDocument/2006/relationships/hyperlink" Target="https://statisticsbyjim.com/glossary/significance-level" TargetMode="External"/><Relationship Id="rId4" Type="http://schemas.openxmlformats.org/officeDocument/2006/relationships/hyperlink" Target="https://www.scribbr.com/statistics/p-value/"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 Id="rId3" Type="http://schemas.openxmlformats.org/officeDocument/2006/relationships/image" Target="../media/image18.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8.xml"/><Relationship Id="rId3" Type="http://schemas.openxmlformats.org/officeDocument/2006/relationships/image" Target="../media/image1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3.xml"/><Relationship Id="rId3" Type="http://schemas.openxmlformats.org/officeDocument/2006/relationships/hyperlink" Target="https://docs.scipy.org/doc/scipy/reference/generated/scipy.stats.chisquare.html" TargetMode="External"/><Relationship Id="rId4" Type="http://schemas.openxmlformats.org/officeDocument/2006/relationships/hyperlink" Target="https://docs.scipy.org/doc/scipy/reference/generated/scipy.stats.chi2_contingency.html"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hyperlink" Target="http://www.amstat.org/policy/pdfs/BigDataStatisticsJune2014.pdf" TargetMode="External"/><Relationship Id="rId4" Type="http://schemas.openxmlformats.org/officeDocument/2006/relationships/hyperlink" Target="http://www.amazon.com/Cartoon-Guide-Statistics-Larry-Gonick/dp/0062731025" TargetMode="External"/><Relationship Id="rId5" Type="http://schemas.openxmlformats.org/officeDocument/2006/relationships/hyperlink" Target="http://www.amazon.com/Naked-Statistics-Stripping-Dread-Data/dp/1480590185"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2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24.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pic>
        <p:nvPicPr>
          <p:cNvPr id="543" name="Google Shape;543;p1"/>
          <p:cNvPicPr preferRelativeResize="0"/>
          <p:nvPr/>
        </p:nvPicPr>
        <p:blipFill rotWithShape="1">
          <a:blip r:embed="rId3">
            <a:alphaModFix amt="93000"/>
          </a:blip>
          <a:srcRect b="0" l="5554" r="5555" t="0"/>
          <a:stretch/>
        </p:blipFill>
        <p:spPr>
          <a:xfrm>
            <a:off x="-21712" y="0"/>
            <a:ext cx="9143998" cy="5143500"/>
          </a:xfrm>
          <a:prstGeom prst="rect">
            <a:avLst/>
          </a:prstGeom>
          <a:noFill/>
          <a:ln>
            <a:noFill/>
          </a:ln>
        </p:spPr>
      </p:pic>
      <p:pic>
        <p:nvPicPr>
          <p:cNvPr descr="shirt_front_2(w2).png" id="544" name="Google Shape;544;p1"/>
          <p:cNvPicPr preferRelativeResize="0"/>
          <p:nvPr/>
        </p:nvPicPr>
        <p:blipFill rotWithShape="1">
          <a:blip r:embed="rId4">
            <a:alphaModFix/>
          </a:blip>
          <a:srcRect b="0" l="0" r="0" t="0"/>
          <a:stretch/>
        </p:blipFill>
        <p:spPr>
          <a:xfrm>
            <a:off x="595513" y="726011"/>
            <a:ext cx="7909525" cy="1200525"/>
          </a:xfrm>
          <a:prstGeom prst="rect">
            <a:avLst/>
          </a:prstGeom>
          <a:noFill/>
          <a:ln>
            <a:noFill/>
          </a:ln>
        </p:spPr>
      </p:pic>
      <p:sp>
        <p:nvSpPr>
          <p:cNvPr id="545" name="Google Shape;545;p1"/>
          <p:cNvSpPr txBox="1"/>
          <p:nvPr/>
        </p:nvSpPr>
        <p:spPr>
          <a:xfrm>
            <a:off x="741475" y="2091475"/>
            <a:ext cx="7617600" cy="1434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 sz="3000" u="none" cap="none" strike="noStrike">
                <a:solidFill>
                  <a:srgbClr val="FFFFFF"/>
                </a:solidFill>
                <a:latin typeface="Helvetica Neue"/>
                <a:ea typeface="Helvetica Neue"/>
                <a:cs typeface="Helvetica Neue"/>
                <a:sym typeface="Helvetica Neue"/>
              </a:rPr>
              <a:t>Data Science Bootcamp</a:t>
            </a:r>
            <a:endParaRPr b="1" i="0" sz="1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C0791B"/>
              </a:buClr>
              <a:buSzPts val="1100"/>
              <a:buFont typeface="Arial"/>
              <a:buNone/>
            </a:pPr>
            <a:r>
              <a:rPr b="1" i="0" lang="en" sz="1800" u="none" cap="none" strike="noStrike">
                <a:solidFill>
                  <a:srgbClr val="FFFFFF"/>
                </a:solidFill>
                <a:latin typeface="Helvetica Neue"/>
                <a:ea typeface="Helvetica Neue"/>
                <a:cs typeface="Helvetica Neue"/>
                <a:sym typeface="Helvetica Neue"/>
              </a:rPr>
              <a:t> </a:t>
            </a:r>
            <a:endParaRPr b="1" i="0" sz="1800" u="none" cap="none" strike="noStrike">
              <a:solidFill>
                <a:srgbClr val="FFFFFF"/>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Helvetica Neue"/>
                <a:ea typeface="Helvetica Neue"/>
                <a:cs typeface="Helvetica Neue"/>
                <a:sym typeface="Helvetica Neue"/>
              </a:rPr>
              <a:t>#1 rated Coding and Data Science Program in all of Orange County, Los Angeles, and the Inland Empire.</a:t>
            </a:r>
            <a:endParaRPr b="1" i="0" sz="1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FFFFFF"/>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lt1"/>
                </a:solidFill>
                <a:latin typeface="Arial"/>
                <a:ea typeface="Arial"/>
                <a:cs typeface="Arial"/>
                <a:sym typeface="Arial"/>
              </a:rPr>
              <a:t>Prep Course Introduction - Statistics</a:t>
            </a:r>
            <a:endParaRPr/>
          </a:p>
          <a:p>
            <a:pPr indent="0" lvl="0" marL="0" marR="0" rtl="0" algn="ctr">
              <a:lnSpc>
                <a:spcPct val="100000"/>
              </a:lnSpc>
              <a:spcBef>
                <a:spcPts val="0"/>
              </a:spcBef>
              <a:spcAft>
                <a:spcPts val="0"/>
              </a:spcAft>
              <a:buClr>
                <a:srgbClr val="000000"/>
              </a:buClr>
              <a:buSzPts val="1800"/>
              <a:buFont typeface="Arial"/>
              <a:buNone/>
            </a:pPr>
            <a:r>
              <a:t/>
            </a:r>
            <a:endParaRPr b="1" i="0" sz="2100" u="none" cap="none" strike="noStrike">
              <a:solidFill>
                <a:srgbClr val="FFFFFF"/>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1800"/>
              <a:buFont typeface="Arial"/>
              <a:buNone/>
            </a:pPr>
            <a:r>
              <a:t/>
            </a:r>
            <a:endParaRPr b="1" i="0" sz="1800" u="none" cap="none" strike="noStrike">
              <a:solidFill>
                <a:srgbClr val="FFFFFF"/>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1800"/>
              <a:buFont typeface="Arial"/>
              <a:buNone/>
            </a:pPr>
            <a:r>
              <a:t/>
            </a:r>
            <a:endParaRPr b="1" i="0" sz="18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12"/>
          <p:cNvSpPr txBox="1"/>
          <p:nvPr>
            <p:ph idx="1" type="body"/>
          </p:nvPr>
        </p:nvSpPr>
        <p:spPr>
          <a:xfrm>
            <a:off x="1065363" y="1504216"/>
            <a:ext cx="7269000" cy="320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rPr lang="en" sz="2400">
                <a:solidFill>
                  <a:schemeClr val="lt1"/>
                </a:solidFill>
                <a:latin typeface="Arial"/>
                <a:ea typeface="Arial"/>
                <a:cs typeface="Arial"/>
                <a:sym typeface="Arial"/>
              </a:rPr>
              <a:t>A sample to a statistician means a collection of data points.</a:t>
            </a:r>
            <a:endParaRPr sz="24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2400">
              <a:solidFill>
                <a:schemeClr val="lt1"/>
              </a:solidFill>
              <a:latin typeface="Arial"/>
              <a:ea typeface="Arial"/>
              <a:cs typeface="Arial"/>
              <a:sym typeface="Arial"/>
            </a:endParaRPr>
          </a:p>
          <a:p>
            <a:pPr indent="0" lvl="0" marL="0" rtl="0" algn="l">
              <a:spcBef>
                <a:spcPts val="1600"/>
              </a:spcBef>
              <a:spcAft>
                <a:spcPts val="0"/>
              </a:spcAft>
              <a:buSzPts val="1300"/>
              <a:buNone/>
            </a:pPr>
            <a:r>
              <a:rPr b="1" lang="en" sz="2400">
                <a:solidFill>
                  <a:schemeClr val="lt1"/>
                </a:solidFill>
                <a:latin typeface="Arial"/>
                <a:ea typeface="Arial"/>
                <a:cs typeface="Arial"/>
                <a:sym typeface="Arial"/>
              </a:rPr>
              <a:t>Data scientists </a:t>
            </a:r>
            <a:r>
              <a:rPr lang="en" sz="2400">
                <a:solidFill>
                  <a:schemeClr val="lt1"/>
                </a:solidFill>
                <a:latin typeface="Arial"/>
                <a:ea typeface="Arial"/>
                <a:cs typeface="Arial"/>
                <a:sym typeface="Arial"/>
              </a:rPr>
              <a:t>will use the term sample for a single data point.</a:t>
            </a:r>
            <a:endParaRPr sz="24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2400">
              <a:solidFill>
                <a:schemeClr val="lt1"/>
              </a:solidFill>
              <a:latin typeface="Arial"/>
              <a:ea typeface="Arial"/>
              <a:cs typeface="Arial"/>
              <a:sym typeface="Arial"/>
            </a:endParaRPr>
          </a:p>
          <a:p>
            <a:pPr indent="0" lvl="0" marL="0" rtl="0" algn="l">
              <a:lnSpc>
                <a:spcPct val="115000"/>
              </a:lnSpc>
              <a:spcBef>
                <a:spcPts val="1600"/>
              </a:spcBef>
              <a:spcAft>
                <a:spcPts val="1600"/>
              </a:spcAft>
              <a:buSzPts val="1300"/>
              <a:buNone/>
            </a:pPr>
            <a:r>
              <a:t/>
            </a:r>
            <a:endParaRPr sz="2400">
              <a:solidFill>
                <a:srgbClr val="4D5156"/>
              </a:solidFill>
              <a:highlight>
                <a:srgbClr val="FFFFFF"/>
              </a:highlight>
              <a:latin typeface="Arial"/>
              <a:ea typeface="Arial"/>
              <a:cs typeface="Arial"/>
              <a:sym typeface="Arial"/>
            </a:endParaRPr>
          </a:p>
        </p:txBody>
      </p:sp>
      <p:sp>
        <p:nvSpPr>
          <p:cNvPr id="647" name="Google Shape;647;p12"/>
          <p:cNvSpPr txBox="1"/>
          <p:nvPr>
            <p:ph type="title"/>
          </p:nvPr>
        </p:nvSpPr>
        <p:spPr>
          <a:xfrm>
            <a:off x="1065363" y="448500"/>
            <a:ext cx="7269000" cy="629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en" sz="3600">
                <a:solidFill>
                  <a:schemeClr val="lt1"/>
                </a:solidFill>
                <a:latin typeface="Arial"/>
                <a:ea typeface="Arial"/>
                <a:cs typeface="Arial"/>
                <a:sym typeface="Arial"/>
              </a:rPr>
              <a:t>Statisticians and Data </a:t>
            </a:r>
            <a:r>
              <a:rPr lang="en" sz="3600">
                <a:solidFill>
                  <a:schemeClr val="lt1"/>
                </a:solidFill>
                <a:latin typeface="Arial"/>
                <a:ea typeface="Arial"/>
                <a:cs typeface="Arial"/>
                <a:sym typeface="Arial"/>
              </a:rPr>
              <a:t>S</a:t>
            </a:r>
            <a:r>
              <a:rPr b="1" lang="en" sz="3600">
                <a:solidFill>
                  <a:schemeClr val="lt1"/>
                </a:solidFill>
                <a:latin typeface="Arial"/>
                <a:ea typeface="Arial"/>
                <a:cs typeface="Arial"/>
                <a:sym typeface="Arial"/>
              </a:rPr>
              <a:t>cientists</a:t>
            </a:r>
            <a:r>
              <a:rPr lang="en" sz="3600">
                <a:solidFill>
                  <a:schemeClr val="lt1"/>
                </a:solidFill>
                <a:latin typeface="Arial"/>
                <a:ea typeface="Arial"/>
                <a:cs typeface="Arial"/>
                <a:sym typeface="Arial"/>
              </a:rPr>
              <a:t> </a:t>
            </a:r>
            <a:br>
              <a:rPr lang="en" sz="3600">
                <a:solidFill>
                  <a:schemeClr val="lt1"/>
                </a:solidFill>
                <a:latin typeface="Arial"/>
                <a:ea typeface="Arial"/>
                <a:cs typeface="Arial"/>
                <a:sym typeface="Arial"/>
              </a:rPr>
            </a:b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6">
                                            <p:txEl>
                                              <p:pRg end="0" st="0"/>
                                            </p:txEl>
                                          </p:spTgt>
                                        </p:tgtEl>
                                        <p:attrNameLst>
                                          <p:attrName>style.visibility</p:attrName>
                                        </p:attrNameLst>
                                      </p:cBhvr>
                                      <p:to>
                                        <p:strVal val="visible"/>
                                      </p:to>
                                    </p:set>
                                    <p:animEffect filter="fade" transition="in">
                                      <p:cBhvr>
                                        <p:cTn dur="1000"/>
                                        <p:tgtEl>
                                          <p:spTgt spid="64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6">
                                            <p:txEl>
                                              <p:pRg end="1" st="1"/>
                                            </p:txEl>
                                          </p:spTgt>
                                        </p:tgtEl>
                                        <p:attrNameLst>
                                          <p:attrName>style.visibility</p:attrName>
                                        </p:attrNameLst>
                                      </p:cBhvr>
                                      <p:to>
                                        <p:strVal val="visible"/>
                                      </p:to>
                                    </p:set>
                                    <p:animEffect filter="fade" transition="in">
                                      <p:cBhvr>
                                        <p:cTn dur="1000"/>
                                        <p:tgtEl>
                                          <p:spTgt spid="64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6">
                                            <p:txEl>
                                              <p:pRg end="2" st="2"/>
                                            </p:txEl>
                                          </p:spTgt>
                                        </p:tgtEl>
                                        <p:attrNameLst>
                                          <p:attrName>style.visibility</p:attrName>
                                        </p:attrNameLst>
                                      </p:cBhvr>
                                      <p:to>
                                        <p:strVal val="visible"/>
                                      </p:to>
                                    </p:set>
                                    <p:animEffect filter="fade" transition="in">
                                      <p:cBhvr>
                                        <p:cTn dur="1000"/>
                                        <p:tgtEl>
                                          <p:spTgt spid="64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6">
                                            <p:txEl>
                                              <p:pRg end="3" st="3"/>
                                            </p:txEl>
                                          </p:spTgt>
                                        </p:tgtEl>
                                        <p:attrNameLst>
                                          <p:attrName>style.visibility</p:attrName>
                                        </p:attrNameLst>
                                      </p:cBhvr>
                                      <p:to>
                                        <p:strVal val="visible"/>
                                      </p:to>
                                    </p:set>
                                    <p:animEffect filter="fade" transition="in">
                                      <p:cBhvr>
                                        <p:cTn dur="1000"/>
                                        <p:tgtEl>
                                          <p:spTgt spid="64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6">
                                            <p:txEl>
                                              <p:pRg end="4" st="4"/>
                                            </p:txEl>
                                          </p:spTgt>
                                        </p:tgtEl>
                                        <p:attrNameLst>
                                          <p:attrName>style.visibility</p:attrName>
                                        </p:attrNameLst>
                                      </p:cBhvr>
                                      <p:to>
                                        <p:strVal val="visible"/>
                                      </p:to>
                                    </p:set>
                                    <p:animEffect filter="fade" transition="in">
                                      <p:cBhvr>
                                        <p:cTn dur="1000"/>
                                        <p:tgtEl>
                                          <p:spTgt spid="646">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gd66cbcf6a5_0_0"/>
          <p:cNvSpPr txBox="1"/>
          <p:nvPr>
            <p:ph idx="1" type="body"/>
          </p:nvPr>
        </p:nvSpPr>
        <p:spPr>
          <a:xfrm>
            <a:off x="1065338" y="1429191"/>
            <a:ext cx="7269000" cy="320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rPr b="1" lang="en" sz="2400">
                <a:solidFill>
                  <a:schemeClr val="lt1"/>
                </a:solidFill>
                <a:latin typeface="Arial"/>
                <a:ea typeface="Arial"/>
                <a:cs typeface="Arial"/>
                <a:sym typeface="Arial"/>
              </a:rPr>
              <a:t>Statistician</a:t>
            </a:r>
            <a:r>
              <a:rPr lang="en" sz="2400">
                <a:solidFill>
                  <a:schemeClr val="lt1"/>
                </a:solidFill>
                <a:latin typeface="Arial"/>
                <a:ea typeface="Arial"/>
                <a:cs typeface="Arial"/>
                <a:sym typeface="Arial"/>
              </a:rPr>
              <a:t>, predictor variables are used in a model to predict a response or dependent variable. </a:t>
            </a:r>
            <a:endParaRPr sz="24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24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sz="2400">
                <a:solidFill>
                  <a:schemeClr val="lt1"/>
                </a:solidFill>
                <a:latin typeface="Arial"/>
                <a:ea typeface="Arial"/>
                <a:cs typeface="Arial"/>
                <a:sym typeface="Arial"/>
              </a:rPr>
              <a:t>For a data scientist, features are used to predict a target. </a:t>
            </a:r>
            <a:endParaRPr sz="2400">
              <a:solidFill>
                <a:schemeClr val="lt1"/>
              </a:solidFill>
              <a:latin typeface="Arial"/>
              <a:ea typeface="Arial"/>
              <a:cs typeface="Arial"/>
              <a:sym typeface="Arial"/>
            </a:endParaRPr>
          </a:p>
          <a:p>
            <a:pPr indent="0" lvl="0" marL="0" rtl="0" algn="l">
              <a:lnSpc>
                <a:spcPct val="115000"/>
              </a:lnSpc>
              <a:spcBef>
                <a:spcPts val="1600"/>
              </a:spcBef>
              <a:spcAft>
                <a:spcPts val="1600"/>
              </a:spcAft>
              <a:buSzPts val="1300"/>
              <a:buNone/>
            </a:pPr>
            <a:r>
              <a:t/>
            </a:r>
            <a:endParaRPr sz="2400">
              <a:solidFill>
                <a:srgbClr val="4D5156"/>
              </a:solidFill>
              <a:highlight>
                <a:srgbClr val="FFFFFF"/>
              </a:highlight>
              <a:latin typeface="Arial"/>
              <a:ea typeface="Arial"/>
              <a:cs typeface="Arial"/>
              <a:sym typeface="Arial"/>
            </a:endParaRPr>
          </a:p>
        </p:txBody>
      </p:sp>
      <p:sp>
        <p:nvSpPr>
          <p:cNvPr id="653" name="Google Shape;653;gd66cbcf6a5_0_0"/>
          <p:cNvSpPr txBox="1"/>
          <p:nvPr>
            <p:ph type="title"/>
          </p:nvPr>
        </p:nvSpPr>
        <p:spPr>
          <a:xfrm>
            <a:off x="1065338" y="362750"/>
            <a:ext cx="7269000" cy="629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en" sz="3600">
                <a:solidFill>
                  <a:schemeClr val="lt1"/>
                </a:solidFill>
                <a:latin typeface="Arial"/>
                <a:ea typeface="Arial"/>
                <a:cs typeface="Arial"/>
                <a:sym typeface="Arial"/>
              </a:rPr>
              <a:t>Statisticians and Data </a:t>
            </a:r>
            <a:r>
              <a:rPr lang="en" sz="3600">
                <a:solidFill>
                  <a:schemeClr val="lt1"/>
                </a:solidFill>
                <a:latin typeface="Arial"/>
                <a:ea typeface="Arial"/>
                <a:cs typeface="Arial"/>
                <a:sym typeface="Arial"/>
              </a:rPr>
              <a:t>S</a:t>
            </a:r>
            <a:r>
              <a:rPr b="1" lang="en" sz="3600">
                <a:solidFill>
                  <a:schemeClr val="lt1"/>
                </a:solidFill>
                <a:latin typeface="Arial"/>
                <a:ea typeface="Arial"/>
                <a:cs typeface="Arial"/>
                <a:sym typeface="Arial"/>
              </a:rPr>
              <a:t>cientists</a:t>
            </a:r>
            <a:r>
              <a:rPr lang="en" sz="3600">
                <a:solidFill>
                  <a:schemeClr val="lt1"/>
                </a:solidFill>
                <a:latin typeface="Arial"/>
                <a:ea typeface="Arial"/>
                <a:cs typeface="Arial"/>
                <a:sym typeface="Arial"/>
              </a:rPr>
              <a:t> </a:t>
            </a:r>
            <a:br>
              <a:rPr lang="en" sz="3600">
                <a:solidFill>
                  <a:schemeClr val="lt1"/>
                </a:solidFill>
                <a:latin typeface="Arial"/>
                <a:ea typeface="Arial"/>
                <a:cs typeface="Arial"/>
                <a:sym typeface="Arial"/>
              </a:rPr>
            </a:b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2">
                                            <p:txEl>
                                              <p:pRg end="0" st="0"/>
                                            </p:txEl>
                                          </p:spTgt>
                                        </p:tgtEl>
                                        <p:attrNameLst>
                                          <p:attrName>style.visibility</p:attrName>
                                        </p:attrNameLst>
                                      </p:cBhvr>
                                      <p:to>
                                        <p:strVal val="visible"/>
                                      </p:to>
                                    </p:set>
                                    <p:animEffect filter="fade" transition="in">
                                      <p:cBhvr>
                                        <p:cTn dur="1000"/>
                                        <p:tgtEl>
                                          <p:spTgt spid="65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2">
                                            <p:txEl>
                                              <p:pRg end="1" st="1"/>
                                            </p:txEl>
                                          </p:spTgt>
                                        </p:tgtEl>
                                        <p:attrNameLst>
                                          <p:attrName>style.visibility</p:attrName>
                                        </p:attrNameLst>
                                      </p:cBhvr>
                                      <p:to>
                                        <p:strVal val="visible"/>
                                      </p:to>
                                    </p:set>
                                    <p:animEffect filter="fade" transition="in">
                                      <p:cBhvr>
                                        <p:cTn dur="1000"/>
                                        <p:tgtEl>
                                          <p:spTgt spid="65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2">
                                            <p:txEl>
                                              <p:pRg end="2" st="2"/>
                                            </p:txEl>
                                          </p:spTgt>
                                        </p:tgtEl>
                                        <p:attrNameLst>
                                          <p:attrName>style.visibility</p:attrName>
                                        </p:attrNameLst>
                                      </p:cBhvr>
                                      <p:to>
                                        <p:strVal val="visible"/>
                                      </p:to>
                                    </p:set>
                                    <p:animEffect filter="fade" transition="in">
                                      <p:cBhvr>
                                        <p:cTn dur="1000"/>
                                        <p:tgtEl>
                                          <p:spTgt spid="65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2">
                                            <p:txEl>
                                              <p:pRg end="3" st="3"/>
                                            </p:txEl>
                                          </p:spTgt>
                                        </p:tgtEl>
                                        <p:attrNameLst>
                                          <p:attrName>style.visibility</p:attrName>
                                        </p:attrNameLst>
                                      </p:cBhvr>
                                      <p:to>
                                        <p:strVal val="visible"/>
                                      </p:to>
                                    </p:set>
                                    <p:animEffect filter="fade" transition="in">
                                      <p:cBhvr>
                                        <p:cTn dur="1000"/>
                                        <p:tgtEl>
                                          <p:spTgt spid="65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3"/>
          <p:cNvSpPr txBox="1"/>
          <p:nvPr>
            <p:ph type="title"/>
          </p:nvPr>
        </p:nvSpPr>
        <p:spPr>
          <a:xfrm>
            <a:off x="1303800" y="598575"/>
            <a:ext cx="7030500" cy="755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1"/>
                </a:solidFill>
              </a:rPr>
              <a:t>Data</a:t>
            </a:r>
            <a:endParaRPr>
              <a:solidFill>
                <a:schemeClr val="lt1"/>
              </a:solidFill>
            </a:endParaRPr>
          </a:p>
        </p:txBody>
      </p:sp>
      <p:sp>
        <p:nvSpPr>
          <p:cNvPr id="659" name="Google Shape;659;p3"/>
          <p:cNvSpPr/>
          <p:nvPr/>
        </p:nvSpPr>
        <p:spPr>
          <a:xfrm>
            <a:off x="3588750" y="945500"/>
            <a:ext cx="2161800" cy="875700"/>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oboto"/>
                <a:ea typeface="Roboto"/>
                <a:cs typeface="Roboto"/>
                <a:sym typeface="Roboto"/>
              </a:rPr>
              <a:t>Data </a:t>
            </a:r>
            <a:r>
              <a:rPr lang="en">
                <a:solidFill>
                  <a:srgbClr val="FFFFFF"/>
                </a:solidFill>
                <a:latin typeface="Roboto"/>
                <a:ea typeface="Roboto"/>
                <a:cs typeface="Roboto"/>
                <a:sym typeface="Roboto"/>
              </a:rPr>
              <a:t>Generation</a:t>
            </a:r>
            <a:endParaRPr b="0" i="0" sz="1400" u="none" cap="none" strike="noStrike">
              <a:solidFill>
                <a:srgbClr val="FFFFFF"/>
              </a:solidFill>
              <a:latin typeface="Arial"/>
              <a:ea typeface="Arial"/>
              <a:cs typeface="Arial"/>
              <a:sym typeface="Arial"/>
            </a:endParaRPr>
          </a:p>
        </p:txBody>
      </p:sp>
      <p:sp>
        <p:nvSpPr>
          <p:cNvPr id="660" name="Google Shape;660;p3"/>
          <p:cNvSpPr/>
          <p:nvPr/>
        </p:nvSpPr>
        <p:spPr>
          <a:xfrm>
            <a:off x="3588750" y="2219725"/>
            <a:ext cx="2161800" cy="688200"/>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oboto"/>
                <a:ea typeface="Roboto"/>
                <a:cs typeface="Roboto"/>
                <a:sym typeface="Roboto"/>
              </a:rPr>
              <a:t>Data Collection</a:t>
            </a:r>
            <a:endParaRPr b="0" i="0" sz="1400" u="none" cap="none" strike="noStrike">
              <a:solidFill>
                <a:srgbClr val="FFFFFF"/>
              </a:solidFill>
              <a:latin typeface="Roboto"/>
              <a:ea typeface="Roboto"/>
              <a:cs typeface="Roboto"/>
              <a:sym typeface="Roboto"/>
            </a:endParaRPr>
          </a:p>
        </p:txBody>
      </p:sp>
      <p:sp>
        <p:nvSpPr>
          <p:cNvPr id="661" name="Google Shape;661;p3"/>
          <p:cNvSpPr/>
          <p:nvPr/>
        </p:nvSpPr>
        <p:spPr>
          <a:xfrm>
            <a:off x="1549800" y="3763425"/>
            <a:ext cx="1640100" cy="559500"/>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oboto"/>
                <a:ea typeface="Roboto"/>
                <a:cs typeface="Roboto"/>
                <a:sym typeface="Roboto"/>
              </a:rPr>
              <a:t>Knowledge</a:t>
            </a:r>
            <a:endParaRPr b="0" i="0" sz="1400" u="none" cap="none" strike="noStrike">
              <a:solidFill>
                <a:srgbClr val="FFFFFF"/>
              </a:solidFill>
              <a:latin typeface="Arial"/>
              <a:ea typeface="Arial"/>
              <a:cs typeface="Arial"/>
              <a:sym typeface="Arial"/>
            </a:endParaRPr>
          </a:p>
        </p:txBody>
      </p:sp>
      <p:sp>
        <p:nvSpPr>
          <p:cNvPr id="662" name="Google Shape;662;p3"/>
          <p:cNvSpPr/>
          <p:nvPr/>
        </p:nvSpPr>
        <p:spPr>
          <a:xfrm>
            <a:off x="3593700" y="3739700"/>
            <a:ext cx="1747500" cy="607800"/>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oboto"/>
                <a:ea typeface="Roboto"/>
                <a:cs typeface="Roboto"/>
                <a:sym typeface="Roboto"/>
              </a:rPr>
              <a:t>Business Intelligence </a:t>
            </a:r>
            <a:endParaRPr b="0" i="0" sz="1400" u="none" cap="none" strike="noStrike">
              <a:solidFill>
                <a:srgbClr val="FFFFFF"/>
              </a:solidFill>
              <a:latin typeface="Roboto"/>
              <a:ea typeface="Roboto"/>
              <a:cs typeface="Roboto"/>
              <a:sym typeface="Roboto"/>
            </a:endParaRPr>
          </a:p>
        </p:txBody>
      </p:sp>
      <p:sp>
        <p:nvSpPr>
          <p:cNvPr id="663" name="Google Shape;663;p3"/>
          <p:cNvSpPr/>
          <p:nvPr/>
        </p:nvSpPr>
        <p:spPr>
          <a:xfrm>
            <a:off x="5745551" y="3773374"/>
            <a:ext cx="1747500" cy="559500"/>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oboto"/>
                <a:ea typeface="Roboto"/>
                <a:cs typeface="Roboto"/>
                <a:sym typeface="Roboto"/>
              </a:rPr>
              <a:t>Solutions</a:t>
            </a:r>
            <a:endParaRPr b="0" i="0" sz="1400" u="none" cap="none" strike="noStrike">
              <a:solidFill>
                <a:srgbClr val="FFFFFF"/>
              </a:solidFill>
              <a:latin typeface="Roboto"/>
              <a:ea typeface="Roboto"/>
              <a:cs typeface="Roboto"/>
              <a:sym typeface="Roboto"/>
            </a:endParaRPr>
          </a:p>
        </p:txBody>
      </p:sp>
      <p:cxnSp>
        <p:nvCxnSpPr>
          <p:cNvPr id="664" name="Google Shape;664;p3"/>
          <p:cNvCxnSpPr>
            <a:stCxn id="659" idx="2"/>
            <a:endCxn id="660" idx="0"/>
          </p:cNvCxnSpPr>
          <p:nvPr/>
        </p:nvCxnSpPr>
        <p:spPr>
          <a:xfrm flipH="1" rot="-5400000">
            <a:off x="4470750" y="2020100"/>
            <a:ext cx="398400" cy="600"/>
          </a:xfrm>
          <a:prstGeom prst="bentConnector3">
            <a:avLst>
              <a:gd fmla="val 50016" name="adj1"/>
            </a:avLst>
          </a:prstGeom>
          <a:noFill/>
          <a:ln cap="flat" cmpd="sng" w="9525">
            <a:solidFill>
              <a:srgbClr val="C2C2C2"/>
            </a:solidFill>
            <a:prstDash val="solid"/>
            <a:round/>
            <a:headEnd len="sm" w="sm" type="none"/>
            <a:tailEnd len="sm" w="sm" type="none"/>
          </a:ln>
        </p:spPr>
      </p:cxnSp>
      <p:cxnSp>
        <p:nvCxnSpPr>
          <p:cNvPr id="665" name="Google Shape;665;p3"/>
          <p:cNvCxnSpPr>
            <a:stCxn id="660" idx="2"/>
            <a:endCxn id="661" idx="0"/>
          </p:cNvCxnSpPr>
          <p:nvPr/>
        </p:nvCxnSpPr>
        <p:spPr>
          <a:xfrm rot="5400000">
            <a:off x="3091950" y="2185825"/>
            <a:ext cx="855600" cy="2299800"/>
          </a:xfrm>
          <a:prstGeom prst="bentConnector3">
            <a:avLst>
              <a:gd fmla="val 49994" name="adj1"/>
            </a:avLst>
          </a:prstGeom>
          <a:noFill/>
          <a:ln cap="flat" cmpd="sng" w="9525">
            <a:solidFill>
              <a:srgbClr val="C2C2C2"/>
            </a:solidFill>
            <a:prstDash val="solid"/>
            <a:round/>
            <a:headEnd len="sm" w="sm" type="none"/>
            <a:tailEnd len="sm" w="sm" type="none"/>
          </a:ln>
        </p:spPr>
      </p:cxnSp>
      <p:cxnSp>
        <p:nvCxnSpPr>
          <p:cNvPr id="666" name="Google Shape;666;p3"/>
          <p:cNvCxnSpPr>
            <a:stCxn id="660" idx="2"/>
            <a:endCxn id="663" idx="0"/>
          </p:cNvCxnSpPr>
          <p:nvPr/>
        </p:nvCxnSpPr>
        <p:spPr>
          <a:xfrm flipH="1" rot="-5400000">
            <a:off x="5211750" y="2365825"/>
            <a:ext cx="865500" cy="1949700"/>
          </a:xfrm>
          <a:prstGeom prst="bentConnector3">
            <a:avLst>
              <a:gd fmla="val 49997" name="adj1"/>
            </a:avLst>
          </a:prstGeom>
          <a:noFill/>
          <a:ln cap="flat" cmpd="sng" w="9525">
            <a:solidFill>
              <a:srgbClr val="C2C2C2"/>
            </a:solidFill>
            <a:prstDash val="solid"/>
            <a:round/>
            <a:headEnd len="sm" w="sm" type="none"/>
            <a:tailEnd len="sm" w="sm" type="none"/>
          </a:ln>
        </p:spPr>
      </p:cxnSp>
      <p:cxnSp>
        <p:nvCxnSpPr>
          <p:cNvPr id="667" name="Google Shape;667;p3"/>
          <p:cNvCxnSpPr>
            <a:endCxn id="660" idx="2"/>
          </p:cNvCxnSpPr>
          <p:nvPr/>
        </p:nvCxnSpPr>
        <p:spPr>
          <a:xfrm rot="-5400000">
            <a:off x="4285650" y="3287425"/>
            <a:ext cx="763500" cy="4500"/>
          </a:xfrm>
          <a:prstGeom prst="bentConnector3">
            <a:avLst>
              <a:gd fmla="val 50000" name="adj1"/>
            </a:avLst>
          </a:prstGeom>
          <a:noFill/>
          <a:ln cap="flat" cmpd="sng" w="9525">
            <a:solidFill>
              <a:srgbClr val="C2C2C2"/>
            </a:solidFill>
            <a:prstDash val="solid"/>
            <a:round/>
            <a:headEnd len="sm" w="sm" type="none"/>
            <a:tailEnd len="sm" w="sm" type="none"/>
          </a:ln>
        </p:spPr>
      </p:cxnSp>
      <p:sp>
        <p:nvSpPr>
          <p:cNvPr id="668" name="Google Shape;668;p3"/>
          <p:cNvSpPr txBox="1"/>
          <p:nvPr/>
        </p:nvSpPr>
        <p:spPr>
          <a:xfrm>
            <a:off x="6187925" y="595200"/>
            <a:ext cx="2672700" cy="7914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Clr>
                <a:srgbClr val="000000"/>
              </a:buClr>
              <a:buSzPts val="1050"/>
              <a:buFont typeface="Arial"/>
              <a:buNone/>
            </a:pPr>
            <a:r>
              <a:t/>
            </a:r>
            <a:endParaRPr b="0" i="0" sz="1050" u="sng" cap="none" strike="noStrike">
              <a:solidFill>
                <a:srgbClr val="0074B5"/>
              </a:solidFill>
              <a:highlight>
                <a:srgbClr val="F5F5F5"/>
              </a:highlight>
              <a:latin typeface="Arial"/>
              <a:ea typeface="Arial"/>
              <a:cs typeface="Arial"/>
              <a:sym typeface="Arial"/>
            </a:endParaRPr>
          </a:p>
          <a:p>
            <a:pPr indent="0" lvl="0" marL="0" marR="0" rtl="0" algn="l">
              <a:lnSpc>
                <a:spcPct val="100000"/>
              </a:lnSpc>
              <a:spcBef>
                <a:spcPts val="1600"/>
              </a:spcBef>
              <a:spcAft>
                <a:spcPts val="0"/>
              </a:spcAft>
              <a:buClr>
                <a:srgbClr val="000000"/>
              </a:buClr>
              <a:buSzPts val="1400"/>
              <a:buFont typeface="Arial"/>
              <a:buNone/>
            </a:pPr>
            <a:r>
              <a:t/>
            </a:r>
            <a:endParaRPr b="0" i="0" sz="1400" u="none" cap="none" strike="noStrike">
              <a:solidFill>
                <a:srgbClr val="000000"/>
              </a:solidFill>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10"/>
          <p:cNvSpPr txBox="1"/>
          <p:nvPr>
            <p:ph type="title"/>
          </p:nvPr>
        </p:nvSpPr>
        <p:spPr>
          <a:xfrm>
            <a:off x="1303800" y="598575"/>
            <a:ext cx="7030500" cy="625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1"/>
                </a:solidFill>
              </a:rPr>
              <a:t>Data</a:t>
            </a:r>
            <a:endParaRPr>
              <a:solidFill>
                <a:schemeClr val="lt1"/>
              </a:solidFill>
            </a:endParaRPr>
          </a:p>
        </p:txBody>
      </p:sp>
      <p:sp>
        <p:nvSpPr>
          <p:cNvPr id="674" name="Google Shape;674;p10"/>
          <p:cNvSpPr txBox="1"/>
          <p:nvPr>
            <p:ph idx="1" type="body"/>
          </p:nvPr>
        </p:nvSpPr>
        <p:spPr>
          <a:xfrm>
            <a:off x="1155032" y="1347650"/>
            <a:ext cx="7179268" cy="3183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t/>
            </a:r>
            <a:endParaRPr/>
          </a:p>
          <a:p>
            <a:pPr indent="0" lvl="0" marL="0" rtl="0" algn="ctr">
              <a:lnSpc>
                <a:spcPct val="115000"/>
              </a:lnSpc>
              <a:spcBef>
                <a:spcPts val="1600"/>
              </a:spcBef>
              <a:spcAft>
                <a:spcPts val="0"/>
              </a:spcAft>
              <a:buSzPts val="1300"/>
              <a:buNone/>
            </a:pPr>
            <a:r>
              <a:rPr b="1" lang="en" sz="7200">
                <a:solidFill>
                  <a:schemeClr val="lt1"/>
                </a:solidFill>
              </a:rPr>
              <a:t>5</a:t>
            </a:r>
            <a:endParaRPr sz="7200">
              <a:solidFill>
                <a:schemeClr val="lt1"/>
              </a:solidFill>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t/>
            </a:r>
            <a:endParaRPr/>
          </a:p>
          <a:p>
            <a:pPr indent="0" lvl="0" marL="0" rtl="0" algn="l">
              <a:lnSpc>
                <a:spcPct val="115000"/>
              </a:lnSpc>
              <a:spcBef>
                <a:spcPts val="1600"/>
              </a:spcBef>
              <a:spcAft>
                <a:spcPts val="0"/>
              </a:spcAft>
              <a:buSzPts val="1300"/>
              <a:buNone/>
            </a:pPr>
            <a:r>
              <a:rPr lang="en" sz="1800">
                <a:solidFill>
                  <a:schemeClr val="lt1"/>
                </a:solidFill>
              </a:rPr>
              <a:t>Data is usually a number, for a unit of observation and has a context</a:t>
            </a:r>
            <a:endParaRPr sz="1800">
              <a:solidFill>
                <a:schemeClr val="lt1"/>
              </a:solidFill>
            </a:endParaRPr>
          </a:p>
          <a:p>
            <a:pPr indent="0" lvl="0" marL="0" rtl="0" algn="l">
              <a:lnSpc>
                <a:spcPct val="115000"/>
              </a:lnSpc>
              <a:spcBef>
                <a:spcPts val="1600"/>
              </a:spcBef>
              <a:spcAft>
                <a:spcPts val="0"/>
              </a:spcAft>
              <a:buSzPts val="1300"/>
              <a:buNone/>
            </a:pPr>
            <a:r>
              <a:t/>
            </a:r>
            <a:endParaRPr/>
          </a:p>
          <a:p>
            <a:pPr indent="0" lvl="0" marL="0" rtl="0" algn="ctr">
              <a:lnSpc>
                <a:spcPct val="115000"/>
              </a:lnSpc>
              <a:spcBef>
                <a:spcPts val="1600"/>
              </a:spcBef>
              <a:spcAft>
                <a:spcPts val="1600"/>
              </a:spcAft>
              <a:buSzPts val="1300"/>
              <a:buNone/>
            </a:pPr>
            <a:r>
              <a:t/>
            </a:r>
            <a:endParaRPr b="1" sz="4800"/>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0" st="0"/>
                                            </p:txEl>
                                          </p:spTgt>
                                        </p:tgtEl>
                                        <p:attrNameLst>
                                          <p:attrName>style.visibility</p:attrName>
                                        </p:attrNameLst>
                                      </p:cBhvr>
                                      <p:to>
                                        <p:strVal val="visible"/>
                                      </p:to>
                                    </p:set>
                                    <p:animEffect filter="fade" transition="in">
                                      <p:cBhvr>
                                        <p:cTn dur="1000"/>
                                        <p:tgtEl>
                                          <p:spTgt spid="67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1" st="1"/>
                                            </p:txEl>
                                          </p:spTgt>
                                        </p:tgtEl>
                                        <p:attrNameLst>
                                          <p:attrName>style.visibility</p:attrName>
                                        </p:attrNameLst>
                                      </p:cBhvr>
                                      <p:to>
                                        <p:strVal val="visible"/>
                                      </p:to>
                                    </p:set>
                                    <p:animEffect filter="fade" transition="in">
                                      <p:cBhvr>
                                        <p:cTn dur="1000"/>
                                        <p:tgtEl>
                                          <p:spTgt spid="67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2" st="2"/>
                                            </p:txEl>
                                          </p:spTgt>
                                        </p:tgtEl>
                                        <p:attrNameLst>
                                          <p:attrName>style.visibility</p:attrName>
                                        </p:attrNameLst>
                                      </p:cBhvr>
                                      <p:to>
                                        <p:strVal val="visible"/>
                                      </p:to>
                                    </p:set>
                                    <p:animEffect filter="fade" transition="in">
                                      <p:cBhvr>
                                        <p:cTn dur="1000"/>
                                        <p:tgtEl>
                                          <p:spTgt spid="67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3" st="3"/>
                                            </p:txEl>
                                          </p:spTgt>
                                        </p:tgtEl>
                                        <p:attrNameLst>
                                          <p:attrName>style.visibility</p:attrName>
                                        </p:attrNameLst>
                                      </p:cBhvr>
                                      <p:to>
                                        <p:strVal val="visible"/>
                                      </p:to>
                                    </p:set>
                                    <p:animEffect filter="fade" transition="in">
                                      <p:cBhvr>
                                        <p:cTn dur="1000"/>
                                        <p:tgtEl>
                                          <p:spTgt spid="67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4" st="4"/>
                                            </p:txEl>
                                          </p:spTgt>
                                        </p:tgtEl>
                                        <p:attrNameLst>
                                          <p:attrName>style.visibility</p:attrName>
                                        </p:attrNameLst>
                                      </p:cBhvr>
                                      <p:to>
                                        <p:strVal val="visible"/>
                                      </p:to>
                                    </p:set>
                                    <p:animEffect filter="fade" transition="in">
                                      <p:cBhvr>
                                        <p:cTn dur="1000"/>
                                        <p:tgtEl>
                                          <p:spTgt spid="67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5" st="5"/>
                                            </p:txEl>
                                          </p:spTgt>
                                        </p:tgtEl>
                                        <p:attrNameLst>
                                          <p:attrName>style.visibility</p:attrName>
                                        </p:attrNameLst>
                                      </p:cBhvr>
                                      <p:to>
                                        <p:strVal val="visible"/>
                                      </p:to>
                                    </p:set>
                                    <p:animEffect filter="fade" transition="in">
                                      <p:cBhvr>
                                        <p:cTn dur="1000"/>
                                        <p:tgtEl>
                                          <p:spTgt spid="67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6" st="6"/>
                                            </p:txEl>
                                          </p:spTgt>
                                        </p:tgtEl>
                                        <p:attrNameLst>
                                          <p:attrName>style.visibility</p:attrName>
                                        </p:attrNameLst>
                                      </p:cBhvr>
                                      <p:to>
                                        <p:strVal val="visible"/>
                                      </p:to>
                                    </p:set>
                                    <p:animEffect filter="fade" transition="in">
                                      <p:cBhvr>
                                        <p:cTn dur="1000"/>
                                        <p:tgtEl>
                                          <p:spTgt spid="67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0" st="0"/>
                                            </p:txEl>
                                          </p:spTgt>
                                        </p:tgtEl>
                                        <p:attrNameLst>
                                          <p:attrName>style.visibility</p:attrName>
                                        </p:attrNameLst>
                                      </p:cBhvr>
                                      <p:to>
                                        <p:strVal val="visible"/>
                                      </p:to>
                                    </p:set>
                                    <p:animEffect filter="fade" transition="in">
                                      <p:cBhvr>
                                        <p:cTn dur="1000"/>
                                        <p:tgtEl>
                                          <p:spTgt spid="67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1" st="1"/>
                                            </p:txEl>
                                          </p:spTgt>
                                        </p:tgtEl>
                                        <p:attrNameLst>
                                          <p:attrName>style.visibility</p:attrName>
                                        </p:attrNameLst>
                                      </p:cBhvr>
                                      <p:to>
                                        <p:strVal val="visible"/>
                                      </p:to>
                                    </p:set>
                                    <p:animEffect filter="fade" transition="in">
                                      <p:cBhvr>
                                        <p:cTn dur="1000"/>
                                        <p:tgtEl>
                                          <p:spTgt spid="67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2" st="2"/>
                                            </p:txEl>
                                          </p:spTgt>
                                        </p:tgtEl>
                                        <p:attrNameLst>
                                          <p:attrName>style.visibility</p:attrName>
                                        </p:attrNameLst>
                                      </p:cBhvr>
                                      <p:to>
                                        <p:strVal val="visible"/>
                                      </p:to>
                                    </p:set>
                                    <p:animEffect filter="fade" transition="in">
                                      <p:cBhvr>
                                        <p:cTn dur="1000"/>
                                        <p:tgtEl>
                                          <p:spTgt spid="67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3" st="3"/>
                                            </p:txEl>
                                          </p:spTgt>
                                        </p:tgtEl>
                                        <p:attrNameLst>
                                          <p:attrName>style.visibility</p:attrName>
                                        </p:attrNameLst>
                                      </p:cBhvr>
                                      <p:to>
                                        <p:strVal val="visible"/>
                                      </p:to>
                                    </p:set>
                                    <p:animEffect filter="fade" transition="in">
                                      <p:cBhvr>
                                        <p:cTn dur="1000"/>
                                        <p:tgtEl>
                                          <p:spTgt spid="67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4" st="4"/>
                                            </p:txEl>
                                          </p:spTgt>
                                        </p:tgtEl>
                                        <p:attrNameLst>
                                          <p:attrName>style.visibility</p:attrName>
                                        </p:attrNameLst>
                                      </p:cBhvr>
                                      <p:to>
                                        <p:strVal val="visible"/>
                                      </p:to>
                                    </p:set>
                                    <p:animEffect filter="fade" transition="in">
                                      <p:cBhvr>
                                        <p:cTn dur="1000"/>
                                        <p:tgtEl>
                                          <p:spTgt spid="67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5" st="5"/>
                                            </p:txEl>
                                          </p:spTgt>
                                        </p:tgtEl>
                                        <p:attrNameLst>
                                          <p:attrName>style.visibility</p:attrName>
                                        </p:attrNameLst>
                                      </p:cBhvr>
                                      <p:to>
                                        <p:strVal val="visible"/>
                                      </p:to>
                                    </p:set>
                                    <p:animEffect filter="fade" transition="in">
                                      <p:cBhvr>
                                        <p:cTn dur="1000"/>
                                        <p:tgtEl>
                                          <p:spTgt spid="67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xEl>
                                              <p:pRg end="6" st="6"/>
                                            </p:txEl>
                                          </p:spTgt>
                                        </p:tgtEl>
                                        <p:attrNameLst>
                                          <p:attrName>style.visibility</p:attrName>
                                        </p:attrNameLst>
                                      </p:cBhvr>
                                      <p:to>
                                        <p:strVal val="visible"/>
                                      </p:to>
                                    </p:set>
                                    <p:animEffect filter="fade" transition="in">
                                      <p:cBhvr>
                                        <p:cTn dur="1000"/>
                                        <p:tgtEl>
                                          <p:spTgt spid="67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74">
                                            <p:txEl>
                                              <p:pRg end="0" st="0"/>
                                            </p:txEl>
                                          </p:spTgt>
                                        </p:tgtEl>
                                        <p:attrNameLst>
                                          <p:attrName>style.visibility</p:attrName>
                                        </p:attrNameLst>
                                      </p:cBhvr>
                                      <p:to>
                                        <p:strVal val="visible"/>
                                      </p:to>
                                    </p:set>
                                    <p:anim calcmode="lin" valueType="num">
                                      <p:cBhvr additive="base">
                                        <p:cTn dur="1000"/>
                                        <p:tgtEl>
                                          <p:spTgt spid="674">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74">
                                            <p:txEl>
                                              <p:pRg end="1" st="1"/>
                                            </p:txEl>
                                          </p:spTgt>
                                        </p:tgtEl>
                                        <p:attrNameLst>
                                          <p:attrName>style.visibility</p:attrName>
                                        </p:attrNameLst>
                                      </p:cBhvr>
                                      <p:to>
                                        <p:strVal val="visible"/>
                                      </p:to>
                                    </p:set>
                                    <p:anim calcmode="lin" valueType="num">
                                      <p:cBhvr additive="base">
                                        <p:cTn dur="1000"/>
                                        <p:tgtEl>
                                          <p:spTgt spid="674">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74">
                                            <p:txEl>
                                              <p:pRg end="2" st="2"/>
                                            </p:txEl>
                                          </p:spTgt>
                                        </p:tgtEl>
                                        <p:attrNameLst>
                                          <p:attrName>style.visibility</p:attrName>
                                        </p:attrNameLst>
                                      </p:cBhvr>
                                      <p:to>
                                        <p:strVal val="visible"/>
                                      </p:to>
                                    </p:set>
                                    <p:anim calcmode="lin" valueType="num">
                                      <p:cBhvr additive="base">
                                        <p:cTn dur="1000"/>
                                        <p:tgtEl>
                                          <p:spTgt spid="674">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74">
                                            <p:txEl>
                                              <p:pRg end="3" st="3"/>
                                            </p:txEl>
                                          </p:spTgt>
                                        </p:tgtEl>
                                        <p:attrNameLst>
                                          <p:attrName>style.visibility</p:attrName>
                                        </p:attrNameLst>
                                      </p:cBhvr>
                                      <p:to>
                                        <p:strVal val="visible"/>
                                      </p:to>
                                    </p:set>
                                    <p:anim calcmode="lin" valueType="num">
                                      <p:cBhvr additive="base">
                                        <p:cTn dur="1000"/>
                                        <p:tgtEl>
                                          <p:spTgt spid="674">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74">
                                            <p:txEl>
                                              <p:pRg end="4" st="4"/>
                                            </p:txEl>
                                          </p:spTgt>
                                        </p:tgtEl>
                                        <p:attrNameLst>
                                          <p:attrName>style.visibility</p:attrName>
                                        </p:attrNameLst>
                                      </p:cBhvr>
                                      <p:to>
                                        <p:strVal val="visible"/>
                                      </p:to>
                                    </p:set>
                                    <p:anim calcmode="lin" valueType="num">
                                      <p:cBhvr additive="base">
                                        <p:cTn dur="1000"/>
                                        <p:tgtEl>
                                          <p:spTgt spid="674">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74">
                                            <p:txEl>
                                              <p:pRg end="5" st="5"/>
                                            </p:txEl>
                                          </p:spTgt>
                                        </p:tgtEl>
                                        <p:attrNameLst>
                                          <p:attrName>style.visibility</p:attrName>
                                        </p:attrNameLst>
                                      </p:cBhvr>
                                      <p:to>
                                        <p:strVal val="visible"/>
                                      </p:to>
                                    </p:set>
                                    <p:anim calcmode="lin" valueType="num">
                                      <p:cBhvr additive="base">
                                        <p:cTn dur="1000"/>
                                        <p:tgtEl>
                                          <p:spTgt spid="674">
                                            <p:txEl>
                                              <p:pRg end="5" st="5"/>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674">
                                            <p:txEl>
                                              <p:pRg end="6" st="6"/>
                                            </p:txEl>
                                          </p:spTgt>
                                        </p:tgtEl>
                                        <p:attrNameLst>
                                          <p:attrName>style.visibility</p:attrName>
                                        </p:attrNameLst>
                                      </p:cBhvr>
                                      <p:to>
                                        <p:strVal val="visible"/>
                                      </p:to>
                                    </p:set>
                                    <p:anim calcmode="lin" valueType="num">
                                      <p:cBhvr additive="base">
                                        <p:cTn dur="1000"/>
                                        <p:tgtEl>
                                          <p:spTgt spid="674">
                                            <p:txEl>
                                              <p:pRg end="6" st="6"/>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11"/>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solidFill>
                  <a:schemeClr val="lt1"/>
                </a:solidFill>
              </a:rPr>
              <a:t>Type of data</a:t>
            </a:r>
            <a:endParaRPr sz="3600">
              <a:solidFill>
                <a:schemeClr val="lt1"/>
              </a:solidFill>
            </a:endParaRPr>
          </a:p>
        </p:txBody>
      </p:sp>
      <p:sp>
        <p:nvSpPr>
          <p:cNvPr id="680" name="Google Shape;680;p11"/>
          <p:cNvSpPr txBox="1"/>
          <p:nvPr>
            <p:ph idx="1" type="body"/>
          </p:nvPr>
        </p:nvSpPr>
        <p:spPr>
          <a:xfrm>
            <a:off x="1303800" y="1648000"/>
            <a:ext cx="7030500" cy="281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sz="2400">
                <a:solidFill>
                  <a:schemeClr val="lt1"/>
                </a:solidFill>
                <a:latin typeface="Arial"/>
                <a:ea typeface="Arial"/>
                <a:cs typeface="Arial"/>
                <a:sym typeface="Arial"/>
              </a:rPr>
              <a:t>Types of variable</a:t>
            </a:r>
            <a:endParaRPr sz="2400">
              <a:solidFill>
                <a:schemeClr val="lt1"/>
              </a:solidFill>
              <a:latin typeface="Arial"/>
              <a:ea typeface="Arial"/>
              <a:cs typeface="Arial"/>
              <a:sym typeface="Arial"/>
            </a:endParaRPr>
          </a:p>
          <a:p>
            <a:pPr indent="-381000" lvl="0" marL="457200" rtl="0" algn="l">
              <a:lnSpc>
                <a:spcPct val="115000"/>
              </a:lnSpc>
              <a:spcBef>
                <a:spcPts val="1600"/>
              </a:spcBef>
              <a:spcAft>
                <a:spcPts val="0"/>
              </a:spcAft>
              <a:buSzPts val="2400"/>
              <a:buFont typeface="Arial"/>
              <a:buChar char="●"/>
            </a:pPr>
            <a:r>
              <a:rPr lang="en" sz="2400">
                <a:solidFill>
                  <a:schemeClr val="lt1"/>
                </a:solidFill>
                <a:latin typeface="Arial"/>
                <a:ea typeface="Arial"/>
                <a:cs typeface="Arial"/>
                <a:sym typeface="Arial"/>
              </a:rPr>
              <a:t>Quantitative variables</a:t>
            </a:r>
            <a:endParaRPr sz="2400">
              <a:solidFill>
                <a:schemeClr val="lt1"/>
              </a:solidFill>
              <a:latin typeface="Arial"/>
              <a:ea typeface="Arial"/>
              <a:cs typeface="Arial"/>
              <a:sym typeface="Arial"/>
            </a:endParaRPr>
          </a:p>
          <a:p>
            <a:pPr indent="-381000" lvl="0" marL="457200" rtl="0" algn="l">
              <a:lnSpc>
                <a:spcPct val="115000"/>
              </a:lnSpc>
              <a:spcBef>
                <a:spcPts val="0"/>
              </a:spcBef>
              <a:spcAft>
                <a:spcPts val="0"/>
              </a:spcAft>
              <a:buSzPts val="2400"/>
              <a:buFont typeface="Arial"/>
              <a:buChar char="●"/>
            </a:pPr>
            <a:r>
              <a:rPr lang="en" sz="2400">
                <a:solidFill>
                  <a:schemeClr val="lt1"/>
                </a:solidFill>
                <a:latin typeface="Arial"/>
                <a:ea typeface="Arial"/>
                <a:cs typeface="Arial"/>
                <a:sym typeface="Arial"/>
              </a:rPr>
              <a:t>Qualitative variables</a:t>
            </a:r>
            <a:endParaRPr sz="2400">
              <a:solidFill>
                <a:schemeClr val="lt1"/>
              </a:solidFill>
              <a:latin typeface="Arial"/>
              <a:ea typeface="Arial"/>
              <a:cs typeface="Arial"/>
              <a:sym typeface="Arial"/>
            </a:endParaRPr>
          </a:p>
          <a:p>
            <a:pPr indent="-381000" lvl="0" marL="457200" rtl="0" algn="l">
              <a:lnSpc>
                <a:spcPct val="115000"/>
              </a:lnSpc>
              <a:spcBef>
                <a:spcPts val="0"/>
              </a:spcBef>
              <a:spcAft>
                <a:spcPts val="0"/>
              </a:spcAft>
              <a:buSzPts val="2400"/>
              <a:buFont typeface="Arial"/>
              <a:buChar char="●"/>
            </a:pPr>
            <a:r>
              <a:rPr lang="en" sz="2400">
                <a:solidFill>
                  <a:schemeClr val="lt1"/>
                </a:solidFill>
                <a:latin typeface="Arial"/>
                <a:ea typeface="Arial"/>
                <a:cs typeface="Arial"/>
                <a:sym typeface="Arial"/>
              </a:rPr>
              <a:t>Date and time</a:t>
            </a:r>
            <a:endParaRPr sz="2400">
              <a:solidFill>
                <a:schemeClr val="lt1"/>
              </a:solidFill>
              <a:latin typeface="Arial"/>
              <a:ea typeface="Arial"/>
              <a:cs typeface="Arial"/>
              <a:sym typeface="Arial"/>
            </a:endParaRPr>
          </a:p>
          <a:p>
            <a:pPr indent="0" lvl="0" marL="0" rtl="0" algn="l">
              <a:lnSpc>
                <a:spcPct val="115000"/>
              </a:lnSpc>
              <a:spcBef>
                <a:spcPts val="1600"/>
              </a:spcBef>
              <a:spcAft>
                <a:spcPts val="1600"/>
              </a:spcAft>
              <a:buSzPts val="1300"/>
              <a:buNone/>
            </a:pPr>
            <a:r>
              <a:t/>
            </a:r>
            <a:endParaRPr sz="24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13"/>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solidFill>
                  <a:schemeClr val="lt1"/>
                </a:solidFill>
              </a:rPr>
              <a:t>Quantitative Variable </a:t>
            </a:r>
            <a:endParaRPr sz="3600">
              <a:solidFill>
                <a:schemeClr val="lt1"/>
              </a:solidFill>
            </a:endParaRPr>
          </a:p>
        </p:txBody>
      </p:sp>
      <p:sp>
        <p:nvSpPr>
          <p:cNvPr id="686" name="Google Shape;686;p13"/>
          <p:cNvSpPr txBox="1"/>
          <p:nvPr>
            <p:ph idx="1" type="body"/>
          </p:nvPr>
        </p:nvSpPr>
        <p:spPr>
          <a:xfrm>
            <a:off x="1303800" y="1648000"/>
            <a:ext cx="7030500" cy="281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sz="2400">
                <a:solidFill>
                  <a:schemeClr val="lt1"/>
                </a:solidFill>
                <a:latin typeface="Arial"/>
                <a:ea typeface="Arial"/>
                <a:cs typeface="Arial"/>
                <a:sym typeface="Arial"/>
              </a:rPr>
              <a:t>Types of Quantitative variable</a:t>
            </a:r>
            <a:endParaRPr sz="2400">
              <a:solidFill>
                <a:schemeClr val="lt1"/>
              </a:solidFill>
              <a:latin typeface="Arial"/>
              <a:ea typeface="Arial"/>
              <a:cs typeface="Arial"/>
              <a:sym typeface="Arial"/>
            </a:endParaRPr>
          </a:p>
          <a:p>
            <a:pPr indent="-381000" lvl="0" marL="457200" rtl="0" algn="l">
              <a:lnSpc>
                <a:spcPct val="115000"/>
              </a:lnSpc>
              <a:spcBef>
                <a:spcPts val="1600"/>
              </a:spcBef>
              <a:spcAft>
                <a:spcPts val="0"/>
              </a:spcAft>
              <a:buSzPts val="2400"/>
              <a:buFont typeface="Arial"/>
              <a:buChar char="●"/>
            </a:pPr>
            <a:r>
              <a:rPr lang="en" sz="2400">
                <a:solidFill>
                  <a:schemeClr val="lt1"/>
                </a:solidFill>
                <a:latin typeface="Arial"/>
                <a:ea typeface="Arial"/>
                <a:cs typeface="Arial"/>
                <a:sym typeface="Arial"/>
              </a:rPr>
              <a:t>Continuous variables</a:t>
            </a:r>
            <a:endParaRPr sz="2400">
              <a:solidFill>
                <a:schemeClr val="lt1"/>
              </a:solidFill>
              <a:latin typeface="Arial"/>
              <a:ea typeface="Arial"/>
              <a:cs typeface="Arial"/>
              <a:sym typeface="Arial"/>
            </a:endParaRPr>
          </a:p>
          <a:p>
            <a:pPr indent="0" lvl="0" marL="457200" rtl="0" algn="l">
              <a:lnSpc>
                <a:spcPct val="115000"/>
              </a:lnSpc>
              <a:spcBef>
                <a:spcPts val="1600"/>
              </a:spcBef>
              <a:spcAft>
                <a:spcPts val="0"/>
              </a:spcAft>
              <a:buSzPts val="1300"/>
              <a:buNone/>
            </a:pPr>
            <a:r>
              <a:t/>
            </a:r>
            <a:endParaRPr sz="2400">
              <a:solidFill>
                <a:schemeClr val="lt1"/>
              </a:solidFill>
              <a:latin typeface="Arial"/>
              <a:ea typeface="Arial"/>
              <a:cs typeface="Arial"/>
              <a:sym typeface="Arial"/>
            </a:endParaRPr>
          </a:p>
          <a:p>
            <a:pPr indent="-381000" lvl="0" marL="457200" rtl="0" algn="l">
              <a:lnSpc>
                <a:spcPct val="115000"/>
              </a:lnSpc>
              <a:spcBef>
                <a:spcPts val="1600"/>
              </a:spcBef>
              <a:spcAft>
                <a:spcPts val="0"/>
              </a:spcAft>
              <a:buSzPts val="2400"/>
              <a:buFont typeface="Arial"/>
              <a:buChar char="●"/>
            </a:pPr>
            <a:r>
              <a:rPr lang="en" sz="2400">
                <a:solidFill>
                  <a:schemeClr val="lt1"/>
                </a:solidFill>
                <a:latin typeface="Arial"/>
                <a:ea typeface="Arial"/>
                <a:cs typeface="Arial"/>
                <a:sym typeface="Arial"/>
              </a:rPr>
              <a:t>Discrete variables</a:t>
            </a:r>
            <a:endParaRPr sz="2400">
              <a:solidFill>
                <a:schemeClr val="lt1"/>
              </a:solidFill>
              <a:latin typeface="Arial"/>
              <a:ea typeface="Arial"/>
              <a:cs typeface="Arial"/>
              <a:sym typeface="Arial"/>
            </a:endParaRPr>
          </a:p>
          <a:p>
            <a:pPr indent="0" lvl="0" marL="457200" rtl="0" algn="l">
              <a:lnSpc>
                <a:spcPct val="115000"/>
              </a:lnSpc>
              <a:spcBef>
                <a:spcPts val="1600"/>
              </a:spcBef>
              <a:spcAft>
                <a:spcPts val="0"/>
              </a:spcAft>
              <a:buSzPts val="1300"/>
              <a:buNone/>
            </a:pPr>
            <a:r>
              <a:t/>
            </a:r>
            <a:endParaRPr sz="2400">
              <a:latin typeface="Arial"/>
              <a:ea typeface="Arial"/>
              <a:cs typeface="Arial"/>
              <a:sym typeface="Arial"/>
            </a:endParaRPr>
          </a:p>
          <a:p>
            <a:pPr indent="0" lvl="0" marL="0" rtl="0" algn="l">
              <a:lnSpc>
                <a:spcPct val="115000"/>
              </a:lnSpc>
              <a:spcBef>
                <a:spcPts val="1600"/>
              </a:spcBef>
              <a:spcAft>
                <a:spcPts val="1600"/>
              </a:spcAft>
              <a:buSzPts val="1300"/>
              <a:buNone/>
            </a:pPr>
            <a:r>
              <a:t/>
            </a:r>
            <a:endParaRPr sz="2400">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14"/>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solidFill>
                  <a:schemeClr val="lt1"/>
                </a:solidFill>
              </a:rPr>
              <a:t>Qualitative Variable </a:t>
            </a:r>
            <a:endParaRPr sz="3600">
              <a:solidFill>
                <a:schemeClr val="lt1"/>
              </a:solidFill>
            </a:endParaRPr>
          </a:p>
        </p:txBody>
      </p:sp>
      <p:sp>
        <p:nvSpPr>
          <p:cNvPr id="692" name="Google Shape;692;p14"/>
          <p:cNvSpPr txBox="1"/>
          <p:nvPr>
            <p:ph idx="1" type="body"/>
          </p:nvPr>
        </p:nvSpPr>
        <p:spPr>
          <a:xfrm>
            <a:off x="1303800" y="1648000"/>
            <a:ext cx="7030500" cy="281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sz="2400">
                <a:solidFill>
                  <a:schemeClr val="lt1"/>
                </a:solidFill>
                <a:latin typeface="Arial"/>
                <a:ea typeface="Arial"/>
                <a:cs typeface="Arial"/>
                <a:sym typeface="Arial"/>
              </a:rPr>
              <a:t>Types of Qualitative variable</a:t>
            </a:r>
            <a:endParaRPr sz="2400">
              <a:solidFill>
                <a:schemeClr val="lt1"/>
              </a:solidFill>
              <a:latin typeface="Arial"/>
              <a:ea typeface="Arial"/>
              <a:cs typeface="Arial"/>
              <a:sym typeface="Arial"/>
            </a:endParaRPr>
          </a:p>
          <a:p>
            <a:pPr indent="-381000" lvl="0" marL="457200" rtl="0" algn="l">
              <a:lnSpc>
                <a:spcPct val="115000"/>
              </a:lnSpc>
              <a:spcBef>
                <a:spcPts val="1600"/>
              </a:spcBef>
              <a:spcAft>
                <a:spcPts val="0"/>
              </a:spcAft>
              <a:buSzPts val="2400"/>
              <a:buFont typeface="Arial"/>
              <a:buChar char="●"/>
            </a:pPr>
            <a:r>
              <a:rPr lang="en" sz="2400">
                <a:solidFill>
                  <a:schemeClr val="lt1"/>
                </a:solidFill>
                <a:latin typeface="Arial"/>
                <a:ea typeface="Arial"/>
                <a:cs typeface="Arial"/>
                <a:sym typeface="Arial"/>
              </a:rPr>
              <a:t>Ordinal variables</a:t>
            </a:r>
            <a:endParaRPr sz="2400">
              <a:solidFill>
                <a:schemeClr val="lt1"/>
              </a:solidFill>
              <a:latin typeface="Arial"/>
              <a:ea typeface="Arial"/>
              <a:cs typeface="Arial"/>
              <a:sym typeface="Arial"/>
            </a:endParaRPr>
          </a:p>
          <a:p>
            <a:pPr indent="0" lvl="0" marL="457200" rtl="0" algn="l">
              <a:lnSpc>
                <a:spcPct val="115000"/>
              </a:lnSpc>
              <a:spcBef>
                <a:spcPts val="1600"/>
              </a:spcBef>
              <a:spcAft>
                <a:spcPts val="0"/>
              </a:spcAft>
              <a:buSzPts val="1300"/>
              <a:buNone/>
            </a:pPr>
            <a:r>
              <a:t/>
            </a:r>
            <a:endParaRPr sz="2400">
              <a:solidFill>
                <a:schemeClr val="lt1"/>
              </a:solidFill>
              <a:latin typeface="Arial"/>
              <a:ea typeface="Arial"/>
              <a:cs typeface="Arial"/>
              <a:sym typeface="Arial"/>
            </a:endParaRPr>
          </a:p>
          <a:p>
            <a:pPr indent="-381000" lvl="0" marL="457200" rtl="0" algn="l">
              <a:lnSpc>
                <a:spcPct val="115000"/>
              </a:lnSpc>
              <a:spcBef>
                <a:spcPts val="1600"/>
              </a:spcBef>
              <a:spcAft>
                <a:spcPts val="0"/>
              </a:spcAft>
              <a:buSzPts val="2400"/>
              <a:buFont typeface="Arial"/>
              <a:buChar char="●"/>
            </a:pPr>
            <a:r>
              <a:rPr lang="en" sz="2400">
                <a:solidFill>
                  <a:schemeClr val="lt1"/>
                </a:solidFill>
                <a:latin typeface="Arial"/>
                <a:ea typeface="Arial"/>
                <a:cs typeface="Arial"/>
                <a:sym typeface="Arial"/>
              </a:rPr>
              <a:t>Nominal variables</a:t>
            </a:r>
            <a:endParaRPr sz="2400">
              <a:solidFill>
                <a:schemeClr val="lt1"/>
              </a:solidFill>
              <a:latin typeface="Arial"/>
              <a:ea typeface="Arial"/>
              <a:cs typeface="Arial"/>
              <a:sym typeface="Arial"/>
            </a:endParaRPr>
          </a:p>
          <a:p>
            <a:pPr indent="0" lvl="0" marL="457200" rtl="0" algn="l">
              <a:lnSpc>
                <a:spcPct val="115000"/>
              </a:lnSpc>
              <a:spcBef>
                <a:spcPts val="1600"/>
              </a:spcBef>
              <a:spcAft>
                <a:spcPts val="0"/>
              </a:spcAft>
              <a:buSzPts val="1300"/>
              <a:buNone/>
            </a:pPr>
            <a:r>
              <a:t/>
            </a:r>
            <a:endParaRPr sz="2400">
              <a:latin typeface="Arial"/>
              <a:ea typeface="Arial"/>
              <a:cs typeface="Arial"/>
              <a:sym typeface="Arial"/>
            </a:endParaRPr>
          </a:p>
          <a:p>
            <a:pPr indent="0" lvl="0" marL="0" rtl="0" algn="l">
              <a:lnSpc>
                <a:spcPct val="115000"/>
              </a:lnSpc>
              <a:spcBef>
                <a:spcPts val="1600"/>
              </a:spcBef>
              <a:spcAft>
                <a:spcPts val="1600"/>
              </a:spcAft>
              <a:buSzPts val="1300"/>
              <a:buNone/>
            </a:pPr>
            <a:r>
              <a:t/>
            </a:r>
            <a:endParaRPr sz="2400">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15"/>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solidFill>
                  <a:schemeClr val="lt1"/>
                </a:solidFill>
              </a:rPr>
              <a:t>Fundamental Ideas</a:t>
            </a:r>
            <a:endParaRPr sz="3600">
              <a:solidFill>
                <a:schemeClr val="lt1"/>
              </a:solidFill>
            </a:endParaRPr>
          </a:p>
        </p:txBody>
      </p:sp>
      <p:sp>
        <p:nvSpPr>
          <p:cNvPr id="698" name="Google Shape;698;p15"/>
          <p:cNvSpPr txBox="1"/>
          <p:nvPr>
            <p:ph idx="1" type="body"/>
          </p:nvPr>
        </p:nvSpPr>
        <p:spPr>
          <a:xfrm>
            <a:off x="1303800" y="1397075"/>
            <a:ext cx="7030500" cy="3283200"/>
          </a:xfrm>
          <a:prstGeom prst="rect">
            <a:avLst/>
          </a:prstGeom>
          <a:noFill/>
          <a:ln>
            <a:noFill/>
          </a:ln>
        </p:spPr>
        <p:txBody>
          <a:bodyPr anchorCtr="0" anchor="t" bIns="91425" lIns="91425" spcFirstLastPara="1" rIns="91425" wrap="square" tIns="91425">
            <a:noAutofit/>
          </a:bodyPr>
          <a:lstStyle/>
          <a:p>
            <a:pPr indent="-342900" lvl="0" marL="419100" rtl="0" algn="l">
              <a:lnSpc>
                <a:spcPct val="115000"/>
              </a:lnSpc>
              <a:spcBef>
                <a:spcPts val="0"/>
              </a:spcBef>
              <a:spcAft>
                <a:spcPts val="0"/>
              </a:spcAft>
              <a:buSzPts val="2400"/>
              <a:buChar char="●"/>
            </a:pPr>
            <a:r>
              <a:rPr lang="en" sz="2400">
                <a:solidFill>
                  <a:schemeClr val="lt1"/>
                </a:solidFill>
                <a:latin typeface="Arial"/>
                <a:ea typeface="Arial"/>
                <a:cs typeface="Arial"/>
                <a:sym typeface="Arial"/>
              </a:rPr>
              <a:t>Estimates of Location</a:t>
            </a:r>
            <a:endParaRPr sz="2400">
              <a:solidFill>
                <a:schemeClr val="lt1"/>
              </a:solidFill>
              <a:latin typeface="Arial"/>
              <a:ea typeface="Arial"/>
              <a:cs typeface="Arial"/>
              <a:sym typeface="Arial"/>
            </a:endParaRPr>
          </a:p>
          <a:p>
            <a:pPr indent="-342900" lvl="1" marL="876300" rtl="0" algn="l">
              <a:lnSpc>
                <a:spcPct val="115000"/>
              </a:lnSpc>
              <a:spcBef>
                <a:spcPts val="0"/>
              </a:spcBef>
              <a:spcAft>
                <a:spcPts val="0"/>
              </a:spcAft>
              <a:buSzPts val="2400"/>
              <a:buChar char="○"/>
            </a:pPr>
            <a:r>
              <a:rPr lang="en" sz="2400">
                <a:solidFill>
                  <a:schemeClr val="lt1"/>
                </a:solidFill>
                <a:latin typeface="Arial"/>
                <a:ea typeface="Arial"/>
                <a:cs typeface="Arial"/>
                <a:sym typeface="Arial"/>
              </a:rPr>
              <a:t>Variance</a:t>
            </a:r>
            <a:endParaRPr sz="2400">
              <a:solidFill>
                <a:schemeClr val="lt1"/>
              </a:solidFill>
              <a:latin typeface="Arial"/>
              <a:ea typeface="Arial"/>
              <a:cs typeface="Arial"/>
              <a:sym typeface="Arial"/>
            </a:endParaRPr>
          </a:p>
          <a:p>
            <a:pPr indent="-260350" lvl="0" marL="342900" rtl="0" algn="l">
              <a:lnSpc>
                <a:spcPct val="115000"/>
              </a:lnSpc>
              <a:spcBef>
                <a:spcPts val="1600"/>
              </a:spcBef>
              <a:spcAft>
                <a:spcPts val="0"/>
              </a:spcAft>
              <a:buSzPts val="1300"/>
              <a:buNone/>
            </a:pPr>
            <a:r>
              <a:t/>
            </a:r>
            <a:endParaRPr sz="2400">
              <a:solidFill>
                <a:schemeClr val="lt1"/>
              </a:solidFill>
              <a:latin typeface="Arial"/>
              <a:ea typeface="Arial"/>
              <a:cs typeface="Arial"/>
              <a:sym typeface="Arial"/>
            </a:endParaRPr>
          </a:p>
          <a:p>
            <a:pPr indent="-342900" lvl="0" marL="419100" rtl="0" algn="l">
              <a:lnSpc>
                <a:spcPct val="115000"/>
              </a:lnSpc>
              <a:spcBef>
                <a:spcPts val="1600"/>
              </a:spcBef>
              <a:spcAft>
                <a:spcPts val="0"/>
              </a:spcAft>
              <a:buSzPts val="2400"/>
              <a:buChar char="●"/>
            </a:pPr>
            <a:r>
              <a:rPr lang="en" sz="2400">
                <a:solidFill>
                  <a:schemeClr val="lt1"/>
                </a:solidFill>
                <a:latin typeface="Arial"/>
                <a:ea typeface="Arial"/>
                <a:cs typeface="Arial"/>
                <a:sym typeface="Arial"/>
              </a:rPr>
              <a:t>Uncertainty </a:t>
            </a:r>
            <a:endParaRPr sz="2400">
              <a:solidFill>
                <a:schemeClr val="lt1"/>
              </a:solidFill>
              <a:latin typeface="Arial"/>
              <a:ea typeface="Arial"/>
              <a:cs typeface="Arial"/>
              <a:sym typeface="Arial"/>
            </a:endParaRPr>
          </a:p>
          <a:p>
            <a:pPr indent="-342900" lvl="1" marL="876300" rtl="0" algn="l">
              <a:lnSpc>
                <a:spcPct val="115000"/>
              </a:lnSpc>
              <a:spcBef>
                <a:spcPts val="0"/>
              </a:spcBef>
              <a:spcAft>
                <a:spcPts val="0"/>
              </a:spcAft>
              <a:buSzPts val="2400"/>
              <a:buChar char="○"/>
            </a:pPr>
            <a:r>
              <a:rPr lang="en" sz="2400">
                <a:solidFill>
                  <a:schemeClr val="lt1"/>
                </a:solidFill>
                <a:latin typeface="Arial"/>
                <a:ea typeface="Arial"/>
                <a:cs typeface="Arial"/>
                <a:sym typeface="Arial"/>
              </a:rPr>
              <a:t>Probability</a:t>
            </a:r>
            <a:endParaRPr sz="2400">
              <a:solidFill>
                <a:schemeClr val="lt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16"/>
          <p:cNvSpPr txBox="1"/>
          <p:nvPr>
            <p:ph type="title"/>
          </p:nvPr>
        </p:nvSpPr>
        <p:spPr>
          <a:xfrm>
            <a:off x="1076250" y="586300"/>
            <a:ext cx="7485600" cy="999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1"/>
                </a:solidFill>
                <a:latin typeface="Arial"/>
                <a:ea typeface="Arial"/>
                <a:cs typeface="Arial"/>
                <a:sym typeface="Arial"/>
              </a:rPr>
              <a:t>Centrality Measures/ Descriptive statistics</a:t>
            </a:r>
            <a:endParaRPr>
              <a:solidFill>
                <a:schemeClr val="lt1"/>
              </a:solidFill>
              <a:latin typeface="Arial"/>
              <a:ea typeface="Arial"/>
              <a:cs typeface="Arial"/>
              <a:sym typeface="Arial"/>
            </a:endParaRPr>
          </a:p>
        </p:txBody>
      </p:sp>
      <p:sp>
        <p:nvSpPr>
          <p:cNvPr id="704" name="Google Shape;704;p16"/>
          <p:cNvSpPr txBox="1"/>
          <p:nvPr>
            <p:ph idx="1" type="body"/>
          </p:nvPr>
        </p:nvSpPr>
        <p:spPr>
          <a:xfrm>
            <a:off x="1303800" y="1399425"/>
            <a:ext cx="7030500" cy="31323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15000"/>
              </a:lnSpc>
              <a:spcBef>
                <a:spcPts val="1600"/>
              </a:spcBef>
              <a:spcAft>
                <a:spcPts val="0"/>
              </a:spcAft>
              <a:buClr>
                <a:schemeClr val="lt1"/>
              </a:buClr>
              <a:buSzPts val="2400"/>
              <a:buFont typeface="Arial"/>
              <a:buChar char="●"/>
            </a:pPr>
            <a:r>
              <a:rPr lang="en" sz="2400">
                <a:solidFill>
                  <a:schemeClr val="lt1"/>
                </a:solidFill>
                <a:latin typeface="Arial"/>
                <a:ea typeface="Arial"/>
                <a:cs typeface="Arial"/>
                <a:sym typeface="Arial"/>
              </a:rPr>
              <a:t>Central tendency measures, which capture the center around which the data is distributed.</a:t>
            </a:r>
            <a:endParaRPr sz="2400">
              <a:solidFill>
                <a:schemeClr val="lt1"/>
              </a:solidFill>
              <a:latin typeface="Arial"/>
              <a:ea typeface="Arial"/>
              <a:cs typeface="Arial"/>
              <a:sym typeface="Arial"/>
            </a:endParaRPr>
          </a:p>
          <a:p>
            <a:pPr indent="0" lvl="0" marL="457200" marR="0" rtl="0" algn="l">
              <a:lnSpc>
                <a:spcPct val="115000"/>
              </a:lnSpc>
              <a:spcBef>
                <a:spcPts val="1600"/>
              </a:spcBef>
              <a:spcAft>
                <a:spcPts val="0"/>
              </a:spcAft>
              <a:buNone/>
            </a:pPr>
            <a:r>
              <a:t/>
            </a:r>
            <a:endParaRPr sz="2400">
              <a:solidFill>
                <a:schemeClr val="lt1"/>
              </a:solidFill>
              <a:latin typeface="Arial"/>
              <a:ea typeface="Arial"/>
              <a:cs typeface="Arial"/>
              <a:sym typeface="Arial"/>
            </a:endParaRPr>
          </a:p>
          <a:p>
            <a:pPr indent="-381000" lvl="0" marL="457200" marR="0" rtl="0" algn="l">
              <a:lnSpc>
                <a:spcPct val="115000"/>
              </a:lnSpc>
              <a:spcBef>
                <a:spcPts val="1600"/>
              </a:spcBef>
              <a:spcAft>
                <a:spcPts val="0"/>
              </a:spcAft>
              <a:buClr>
                <a:schemeClr val="lt1"/>
              </a:buClr>
              <a:buSzPts val="2400"/>
              <a:buFont typeface="Arial"/>
              <a:buChar char="●"/>
            </a:pPr>
            <a:r>
              <a:rPr lang="en" sz="2400">
                <a:solidFill>
                  <a:schemeClr val="lt1"/>
                </a:solidFill>
                <a:latin typeface="Arial"/>
                <a:ea typeface="Arial"/>
                <a:cs typeface="Arial"/>
                <a:sym typeface="Arial"/>
              </a:rPr>
              <a:t>Variation or variability measures, which describe the data spread, i.e. how far the measurements lie from the center.</a:t>
            </a:r>
            <a:endParaRPr sz="2400">
              <a:solidFill>
                <a:schemeClr val="lt1"/>
              </a:solidFill>
              <a:latin typeface="Arial"/>
              <a:ea typeface="Arial"/>
              <a:cs typeface="Arial"/>
              <a:sym typeface="Arial"/>
            </a:endParaRPr>
          </a:p>
          <a:p>
            <a:pPr indent="0" lvl="0" marL="0" rtl="0" algn="l">
              <a:lnSpc>
                <a:spcPct val="115000"/>
              </a:lnSpc>
              <a:spcBef>
                <a:spcPts val="0"/>
              </a:spcBef>
              <a:spcAft>
                <a:spcPts val="1600"/>
              </a:spcAft>
              <a:buSzPts val="1300"/>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18"/>
          <p:cNvSpPr txBox="1"/>
          <p:nvPr>
            <p:ph type="title"/>
          </p:nvPr>
        </p:nvSpPr>
        <p:spPr>
          <a:xfrm>
            <a:off x="1303800" y="301650"/>
            <a:ext cx="7030500" cy="692961"/>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Estimates of Location</a:t>
            </a:r>
            <a:endParaRPr>
              <a:solidFill>
                <a:schemeClr val="lt1"/>
              </a:solidFill>
              <a:latin typeface="Arial"/>
              <a:ea typeface="Arial"/>
              <a:cs typeface="Arial"/>
              <a:sym typeface="Arial"/>
            </a:endParaRPr>
          </a:p>
        </p:txBody>
      </p:sp>
      <p:sp>
        <p:nvSpPr>
          <p:cNvPr id="710" name="Google Shape;710;p18"/>
          <p:cNvSpPr txBox="1"/>
          <p:nvPr>
            <p:ph idx="1" type="body"/>
          </p:nvPr>
        </p:nvSpPr>
        <p:spPr>
          <a:xfrm>
            <a:off x="1303800" y="850232"/>
            <a:ext cx="7030500" cy="3768339"/>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sz="1800">
                <a:solidFill>
                  <a:schemeClr val="lt1"/>
                </a:solidFill>
                <a:latin typeface="Arial"/>
                <a:ea typeface="Arial"/>
                <a:cs typeface="Arial"/>
                <a:sym typeface="Arial"/>
              </a:rPr>
              <a:t>Mean</a:t>
            </a:r>
            <a:r>
              <a:rPr lang="en" sz="1800">
                <a:solidFill>
                  <a:schemeClr val="lt1"/>
                </a:solidFill>
                <a:latin typeface="Arial"/>
                <a:ea typeface="Arial"/>
                <a:cs typeface="Arial"/>
                <a:sym typeface="Arial"/>
              </a:rPr>
              <a:t>: The sum of all values divided by the number of values. Synonyms average</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Median:</a:t>
            </a:r>
            <a:r>
              <a:rPr lang="en" sz="1800">
                <a:solidFill>
                  <a:schemeClr val="lt1"/>
                </a:solidFill>
                <a:latin typeface="Arial"/>
                <a:ea typeface="Arial"/>
                <a:cs typeface="Arial"/>
                <a:sym typeface="Arial"/>
              </a:rPr>
              <a:t> The value such that one-half of the data lies above and below. Synonyms 50th percentile</a:t>
            </a:r>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Mode</a:t>
            </a:r>
            <a:r>
              <a:rPr lang="en" sz="1800">
                <a:solidFill>
                  <a:schemeClr val="lt1"/>
                </a:solidFill>
                <a:latin typeface="Arial"/>
                <a:ea typeface="Arial"/>
                <a:cs typeface="Arial"/>
                <a:sym typeface="Arial"/>
              </a:rPr>
              <a:t>: The most </a:t>
            </a:r>
            <a:r>
              <a:rPr lang="en" sz="1800">
                <a:solidFill>
                  <a:schemeClr val="lt1"/>
                </a:solidFill>
                <a:latin typeface="Arial"/>
                <a:ea typeface="Arial"/>
                <a:cs typeface="Arial"/>
                <a:sym typeface="Arial"/>
              </a:rPr>
              <a:t>frequent</a:t>
            </a:r>
            <a:r>
              <a:rPr lang="en" sz="1800">
                <a:solidFill>
                  <a:schemeClr val="lt1"/>
                </a:solidFill>
                <a:latin typeface="Arial"/>
                <a:ea typeface="Arial"/>
                <a:cs typeface="Arial"/>
                <a:sym typeface="Arial"/>
              </a:rPr>
              <a:t> value</a:t>
            </a:r>
            <a:endParaRPr sz="1800">
              <a:solidFill>
                <a:schemeClr val="lt1"/>
              </a:solidFill>
              <a:latin typeface="Arial"/>
              <a:ea typeface="Arial"/>
              <a:cs typeface="Arial"/>
              <a:sym typeface="Arial"/>
            </a:endParaRPr>
          </a:p>
          <a:p>
            <a:pPr indent="0" lvl="0" marL="0" rtl="0" algn="l">
              <a:lnSpc>
                <a:spcPct val="115000"/>
              </a:lnSpc>
              <a:spcBef>
                <a:spcPts val="1600"/>
              </a:spcBef>
              <a:spcAft>
                <a:spcPts val="1600"/>
              </a:spcAft>
              <a:buSzPts val="1300"/>
              <a:buNone/>
            </a:pPr>
            <a:r>
              <a:rPr b="1" lang="en" sz="1800">
                <a:solidFill>
                  <a:schemeClr val="lt1"/>
                </a:solidFill>
                <a:latin typeface="Arial"/>
                <a:ea typeface="Arial"/>
                <a:cs typeface="Arial"/>
                <a:sym typeface="Arial"/>
              </a:rPr>
              <a:t>Outlier:</a:t>
            </a:r>
            <a:r>
              <a:rPr lang="en" sz="1800">
                <a:solidFill>
                  <a:schemeClr val="lt1"/>
                </a:solidFill>
                <a:latin typeface="Arial"/>
                <a:ea typeface="Arial"/>
                <a:cs typeface="Arial"/>
                <a:sym typeface="Arial"/>
              </a:rPr>
              <a:t> A data value that is very different from most of the data. Synonyms extreme value</a:t>
            </a:r>
            <a:endParaRPr sz="1800">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pic>
        <p:nvPicPr>
          <p:cNvPr id="550" name="Google Shape;550;p2"/>
          <p:cNvPicPr preferRelativeResize="0"/>
          <p:nvPr/>
        </p:nvPicPr>
        <p:blipFill rotWithShape="1">
          <a:blip r:embed="rId3">
            <a:alphaModFix amt="94000"/>
          </a:blip>
          <a:srcRect b="0" l="0" r="0" t="0"/>
          <a:stretch/>
        </p:blipFill>
        <p:spPr>
          <a:xfrm>
            <a:off x="0" y="0"/>
            <a:ext cx="10325102" cy="5143500"/>
          </a:xfrm>
          <a:prstGeom prst="rect">
            <a:avLst/>
          </a:prstGeom>
          <a:noFill/>
          <a:ln>
            <a:noFill/>
          </a:ln>
        </p:spPr>
      </p:pic>
      <p:pic>
        <p:nvPicPr>
          <p:cNvPr id="551" name="Google Shape;551;p2"/>
          <p:cNvPicPr preferRelativeResize="0"/>
          <p:nvPr/>
        </p:nvPicPr>
        <p:blipFill rotWithShape="1">
          <a:blip r:embed="rId4">
            <a:alphaModFix/>
          </a:blip>
          <a:srcRect b="0" l="0" r="0" t="0"/>
          <a:stretch/>
        </p:blipFill>
        <p:spPr>
          <a:xfrm>
            <a:off x="0" y="6"/>
            <a:ext cx="9144000" cy="604838"/>
          </a:xfrm>
          <a:prstGeom prst="rect">
            <a:avLst/>
          </a:prstGeom>
          <a:noFill/>
          <a:ln>
            <a:noFill/>
          </a:ln>
        </p:spPr>
      </p:pic>
      <p:pic>
        <p:nvPicPr>
          <p:cNvPr id="552" name="Google Shape;552;p2"/>
          <p:cNvPicPr preferRelativeResize="0"/>
          <p:nvPr/>
        </p:nvPicPr>
        <p:blipFill rotWithShape="1">
          <a:blip r:embed="rId5">
            <a:alphaModFix/>
          </a:blip>
          <a:srcRect b="0" l="0" r="0" t="0"/>
          <a:stretch/>
        </p:blipFill>
        <p:spPr>
          <a:xfrm>
            <a:off x="654875" y="133100"/>
            <a:ext cx="1939226" cy="293925"/>
          </a:xfrm>
          <a:prstGeom prst="rect">
            <a:avLst/>
          </a:prstGeom>
          <a:noFill/>
          <a:ln>
            <a:noFill/>
          </a:ln>
        </p:spPr>
      </p:pic>
      <p:sp>
        <p:nvSpPr>
          <p:cNvPr id="553" name="Google Shape;553;p2"/>
          <p:cNvSpPr txBox="1"/>
          <p:nvPr>
            <p:ph type="title"/>
          </p:nvPr>
        </p:nvSpPr>
        <p:spPr>
          <a:xfrm>
            <a:off x="2813725" y="27175"/>
            <a:ext cx="6330300" cy="57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2800"/>
              <a:buNone/>
            </a:pPr>
            <a:r>
              <a:rPr lang="en" sz="2800">
                <a:solidFill>
                  <a:schemeClr val="lt1"/>
                </a:solidFill>
              </a:rPr>
              <a:t>Statistics</a:t>
            </a:r>
            <a:endParaRPr sz="2400">
              <a:solidFill>
                <a:schemeClr val="lt1"/>
              </a:solidFill>
              <a:latin typeface="Helvetica Neue"/>
              <a:ea typeface="Helvetica Neue"/>
              <a:cs typeface="Helvetica Neue"/>
              <a:sym typeface="Helvetica Neue"/>
            </a:endParaRPr>
          </a:p>
        </p:txBody>
      </p:sp>
      <p:sp>
        <p:nvSpPr>
          <p:cNvPr id="554" name="Google Shape;554;p2"/>
          <p:cNvSpPr txBox="1"/>
          <p:nvPr/>
        </p:nvSpPr>
        <p:spPr>
          <a:xfrm>
            <a:off x="995925" y="782400"/>
            <a:ext cx="8148000" cy="393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n" sz="2800" u="none" cap="none" strike="noStrike">
                <a:solidFill>
                  <a:schemeClr val="lt1"/>
                </a:solidFill>
                <a:latin typeface="Arial"/>
                <a:ea typeface="Arial"/>
                <a:cs typeface="Arial"/>
                <a:sym typeface="Arial"/>
              </a:rPr>
              <a:t>Statistics is the discipline that is  concerned with the collection, organization, analysis, interpretation, and presentation of data.</a:t>
            </a:r>
            <a:endParaRPr b="0" i="0" sz="1400" u="none" cap="none" strike="noStrike">
              <a:solidFill>
                <a:srgbClr val="4D5156"/>
              </a:solidFill>
              <a:highlight>
                <a:srgbClr val="FFFFFF"/>
              </a:highlight>
              <a:latin typeface="Arial"/>
              <a:ea typeface="Arial"/>
              <a:cs typeface="Arial"/>
              <a:sym typeface="Arial"/>
            </a:endParaRPr>
          </a:p>
          <a:p>
            <a:pPr indent="0" lvl="0" marL="0" marR="0" rtl="0" algn="r">
              <a:lnSpc>
                <a:spcPct val="100000"/>
              </a:lnSpc>
              <a:spcBef>
                <a:spcPts val="160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Source: </a:t>
            </a:r>
            <a:r>
              <a:rPr b="0" i="0" lang="en" sz="1400" u="sng" cap="none" strike="noStrike">
                <a:solidFill>
                  <a:schemeClr val="lt1"/>
                </a:solidFill>
                <a:latin typeface="Arial"/>
                <a:ea typeface="Arial"/>
                <a:cs typeface="Arial"/>
                <a:sym typeface="Arial"/>
                <a:hlinkClick r:id="rId6">
                  <a:extLst>
                    <a:ext uri="{A12FA001-AC4F-418D-AE19-62706E023703}">
                      <ahyp:hlinkClr val="tx"/>
                    </a:ext>
                  </a:extLst>
                </a:hlinkClick>
              </a:rPr>
              <a:t>https://en.wikipedia.org/wiki/Statistics</a:t>
            </a:r>
            <a:endParaRPr>
              <a:solidFill>
                <a:schemeClr val="lt1"/>
              </a:solidFill>
            </a:endParaRPr>
          </a:p>
          <a:p>
            <a:pPr indent="0" lvl="0" marL="0" rtl="0" algn="l">
              <a:spcBef>
                <a:spcPts val="1600"/>
              </a:spcBef>
              <a:spcAft>
                <a:spcPts val="0"/>
              </a:spcAft>
              <a:buClr>
                <a:srgbClr val="000000"/>
              </a:buClr>
              <a:buSzPts val="1400"/>
              <a:buFont typeface="Arial"/>
              <a:buNone/>
            </a:pPr>
            <a:r>
              <a:t/>
            </a:r>
            <a:endParaRPr sz="2800">
              <a:solidFill>
                <a:schemeClr val="lt1"/>
              </a:solidFill>
            </a:endParaRPr>
          </a:p>
          <a:p>
            <a:pPr indent="0" lvl="0" marL="0" rtl="0" algn="l">
              <a:spcBef>
                <a:spcPts val="1600"/>
              </a:spcBef>
              <a:spcAft>
                <a:spcPts val="0"/>
              </a:spcAft>
              <a:buClr>
                <a:srgbClr val="000000"/>
              </a:buClr>
              <a:buSzPts val="1400"/>
              <a:buFont typeface="Arial"/>
              <a:buNone/>
            </a:pPr>
            <a:r>
              <a:rPr lang="en" sz="2800">
                <a:solidFill>
                  <a:schemeClr val="lt1"/>
                </a:solidFill>
              </a:rPr>
              <a:t>Statistics is a science of collecting and analyzing </a:t>
            </a:r>
            <a:r>
              <a:rPr lang="en" sz="2800">
                <a:highlight>
                  <a:srgbClr val="FFFF00"/>
                </a:highlight>
              </a:rPr>
              <a:t>data </a:t>
            </a:r>
            <a:r>
              <a:rPr lang="en" sz="2800">
                <a:solidFill>
                  <a:schemeClr val="lt1"/>
                </a:solidFill>
              </a:rPr>
              <a:t>taken from a </a:t>
            </a:r>
            <a:r>
              <a:rPr lang="en" sz="2800">
                <a:highlight>
                  <a:srgbClr val="FFFF00"/>
                </a:highlight>
              </a:rPr>
              <a:t>sample</a:t>
            </a:r>
            <a:r>
              <a:rPr lang="en" sz="2800">
                <a:solidFill>
                  <a:schemeClr val="lt1"/>
                </a:solidFill>
              </a:rPr>
              <a:t> population</a:t>
            </a:r>
            <a:endParaRPr>
              <a:solidFill>
                <a:srgbClr val="4D5156"/>
              </a:solidFill>
              <a:highlight>
                <a:schemeClr val="lt1"/>
              </a:highlight>
            </a:endParaRPr>
          </a:p>
          <a:p>
            <a:pPr indent="0" lvl="0" marL="0" marR="0" rtl="0" algn="l">
              <a:lnSpc>
                <a:spcPct val="100000"/>
              </a:lnSpc>
              <a:spcBef>
                <a:spcPts val="1600"/>
              </a:spcBef>
              <a:spcAft>
                <a:spcPts val="0"/>
              </a:spcAft>
              <a:buClr>
                <a:srgbClr val="000000"/>
              </a:buClr>
              <a:buSzPts val="1400"/>
              <a:buFont typeface="Arial"/>
              <a:buNone/>
            </a:pPr>
            <a:r>
              <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g7b255b7a97_0_1"/>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2800"/>
              <a:buNone/>
            </a:pPr>
            <a:r>
              <a:rPr lang="en">
                <a:solidFill>
                  <a:schemeClr val="lt1"/>
                </a:solidFill>
              </a:rPr>
              <a:t>Central tendency measures</a:t>
            </a:r>
            <a:endParaRPr>
              <a:solidFill>
                <a:schemeClr val="lt1"/>
              </a:solidFill>
            </a:endParaRPr>
          </a:p>
        </p:txBody>
      </p:sp>
      <p:sp>
        <p:nvSpPr>
          <p:cNvPr id="716" name="Google Shape;716;g7b255b7a97_0_1"/>
          <p:cNvSpPr txBox="1"/>
          <p:nvPr>
            <p:ph idx="1" type="body"/>
          </p:nvPr>
        </p:nvSpPr>
        <p:spPr>
          <a:xfrm>
            <a:off x="1303800" y="1597875"/>
            <a:ext cx="7030500" cy="25416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Char char="●"/>
            </a:pPr>
            <a:r>
              <a:rPr lang="en" sz="2400">
                <a:solidFill>
                  <a:schemeClr val="lt1"/>
                </a:solidFill>
              </a:rPr>
              <a:t>Mean</a:t>
            </a:r>
            <a:endParaRPr sz="2400">
              <a:solidFill>
                <a:schemeClr val="lt1"/>
              </a:solidFill>
            </a:endParaRPr>
          </a:p>
          <a:p>
            <a:pPr indent="-381000" lvl="1" marL="914400" rtl="0" algn="l">
              <a:lnSpc>
                <a:spcPct val="115000"/>
              </a:lnSpc>
              <a:spcBef>
                <a:spcPts val="0"/>
              </a:spcBef>
              <a:spcAft>
                <a:spcPts val="0"/>
              </a:spcAft>
              <a:buSzPts val="2400"/>
              <a:buChar char="○"/>
            </a:pPr>
            <a:r>
              <a:rPr lang="en" sz="2400">
                <a:solidFill>
                  <a:schemeClr val="lt1"/>
                </a:solidFill>
              </a:rPr>
              <a:t>Arithmetic mean</a:t>
            </a:r>
            <a:endParaRPr sz="2400">
              <a:solidFill>
                <a:schemeClr val="lt1"/>
              </a:solidFill>
            </a:endParaRPr>
          </a:p>
          <a:p>
            <a:pPr indent="-381000" lvl="1" marL="914400" rtl="0" algn="l">
              <a:lnSpc>
                <a:spcPct val="115000"/>
              </a:lnSpc>
              <a:spcBef>
                <a:spcPts val="0"/>
              </a:spcBef>
              <a:spcAft>
                <a:spcPts val="0"/>
              </a:spcAft>
              <a:buSzPts val="2400"/>
              <a:buChar char="○"/>
            </a:pPr>
            <a:r>
              <a:rPr lang="en" sz="2400">
                <a:solidFill>
                  <a:schemeClr val="lt1"/>
                </a:solidFill>
              </a:rPr>
              <a:t>Weighted mean</a:t>
            </a:r>
            <a:endParaRPr sz="2400">
              <a:solidFill>
                <a:schemeClr val="lt1"/>
              </a:solidFill>
            </a:endParaRPr>
          </a:p>
          <a:p>
            <a:pPr indent="-381000" lvl="1" marL="914400" rtl="0" algn="l">
              <a:lnSpc>
                <a:spcPct val="115000"/>
              </a:lnSpc>
              <a:spcBef>
                <a:spcPts val="0"/>
              </a:spcBef>
              <a:spcAft>
                <a:spcPts val="0"/>
              </a:spcAft>
              <a:buSzPts val="2400"/>
              <a:buChar char="○"/>
            </a:pPr>
            <a:r>
              <a:rPr lang="en" sz="2400">
                <a:solidFill>
                  <a:schemeClr val="lt1"/>
                </a:solidFill>
              </a:rPr>
              <a:t>Geometric mean</a:t>
            </a:r>
            <a:endParaRPr sz="2400">
              <a:solidFill>
                <a:schemeClr val="lt1"/>
              </a:solidFill>
            </a:endParaRPr>
          </a:p>
          <a:p>
            <a:pPr indent="-381000" lvl="0" marL="457200" rtl="0" algn="l">
              <a:lnSpc>
                <a:spcPct val="115000"/>
              </a:lnSpc>
              <a:spcBef>
                <a:spcPts val="0"/>
              </a:spcBef>
              <a:spcAft>
                <a:spcPts val="0"/>
              </a:spcAft>
              <a:buSzPts val="2400"/>
              <a:buChar char="●"/>
            </a:pPr>
            <a:r>
              <a:rPr lang="en" sz="2400">
                <a:solidFill>
                  <a:schemeClr val="lt1"/>
                </a:solidFill>
              </a:rPr>
              <a:t>Median</a:t>
            </a:r>
            <a:endParaRPr sz="2400">
              <a:solidFill>
                <a:schemeClr val="lt1"/>
              </a:solidFill>
            </a:endParaRPr>
          </a:p>
          <a:p>
            <a:pPr indent="-381000" lvl="0" marL="457200" rtl="0" algn="l">
              <a:lnSpc>
                <a:spcPct val="115000"/>
              </a:lnSpc>
              <a:spcBef>
                <a:spcPts val="0"/>
              </a:spcBef>
              <a:spcAft>
                <a:spcPts val="0"/>
              </a:spcAft>
              <a:buSzPts val="2400"/>
              <a:buChar char="●"/>
            </a:pPr>
            <a:r>
              <a:rPr lang="en" sz="2400">
                <a:solidFill>
                  <a:schemeClr val="lt1"/>
                </a:solidFill>
              </a:rPr>
              <a:t>Mode</a:t>
            </a:r>
            <a:endParaRPr sz="2400">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sp>
        <p:nvSpPr>
          <p:cNvPr id="721" name="Google Shape;721;gd168f30dae_0_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Mean</a:t>
            </a:r>
            <a:endParaRPr>
              <a:solidFill>
                <a:srgbClr val="FFFFFF"/>
              </a:solidFill>
              <a:latin typeface="Arial"/>
              <a:ea typeface="Arial"/>
              <a:cs typeface="Arial"/>
              <a:sym typeface="Arial"/>
            </a:endParaRPr>
          </a:p>
        </p:txBody>
      </p:sp>
      <p:sp>
        <p:nvSpPr>
          <p:cNvPr id="722" name="Google Shape;722;gd168f30dae_0_0"/>
          <p:cNvSpPr txBox="1"/>
          <p:nvPr>
            <p:ph idx="1" type="body"/>
          </p:nvPr>
        </p:nvSpPr>
        <p:spPr>
          <a:xfrm>
            <a:off x="1303800" y="1159800"/>
            <a:ext cx="7030500" cy="290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Arial"/>
                <a:ea typeface="Arial"/>
                <a:cs typeface="Arial"/>
                <a:sym typeface="Arial"/>
              </a:rPr>
              <a:t>Average </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μ</a:t>
            </a:r>
            <a:r>
              <a:rPr lang="en" sz="2500">
                <a:solidFill>
                  <a:srgbClr val="FFFFFF"/>
                </a:solidFill>
                <a:latin typeface="Arial"/>
                <a:ea typeface="Arial"/>
                <a:cs typeface="Arial"/>
                <a:sym typeface="Arial"/>
              </a:rPr>
              <a:t> = Mean of population</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x = Mean of sample</a:t>
            </a:r>
            <a:endParaRPr sz="2500">
              <a:solidFill>
                <a:srgbClr val="FFFFFF"/>
              </a:solidFill>
              <a:latin typeface="Arial"/>
              <a:ea typeface="Arial"/>
              <a:cs typeface="Arial"/>
              <a:sym typeface="Arial"/>
            </a:endParaRPr>
          </a:p>
        </p:txBody>
      </p:sp>
      <p:pic>
        <p:nvPicPr>
          <p:cNvPr id="723" name="Google Shape;723;gd168f30dae_0_0"/>
          <p:cNvPicPr preferRelativeResize="0"/>
          <p:nvPr/>
        </p:nvPicPr>
        <p:blipFill>
          <a:blip r:embed="rId3">
            <a:alphaModFix/>
          </a:blip>
          <a:stretch>
            <a:fillRect/>
          </a:stretch>
        </p:blipFill>
        <p:spPr>
          <a:xfrm>
            <a:off x="5355462" y="2240050"/>
            <a:ext cx="2978850" cy="1646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gd168f30dae_0_3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Mean</a:t>
            </a:r>
            <a:endParaRPr>
              <a:solidFill>
                <a:srgbClr val="FFFFFF"/>
              </a:solidFill>
              <a:latin typeface="Arial"/>
              <a:ea typeface="Arial"/>
              <a:cs typeface="Arial"/>
              <a:sym typeface="Arial"/>
            </a:endParaRPr>
          </a:p>
        </p:txBody>
      </p:sp>
      <p:sp>
        <p:nvSpPr>
          <p:cNvPr id="729" name="Google Shape;729;gd168f30dae_0_30"/>
          <p:cNvSpPr txBox="1"/>
          <p:nvPr>
            <p:ph idx="1" type="body"/>
          </p:nvPr>
        </p:nvSpPr>
        <p:spPr>
          <a:xfrm>
            <a:off x="1303800" y="1527875"/>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Arial"/>
                <a:ea typeface="Arial"/>
                <a:cs typeface="Arial"/>
                <a:sym typeface="Arial"/>
              </a:rPr>
              <a:t>Let’s write a function to calculate the mean of a given dataset</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1, 2, 4, 5, 5, 7, 8, 9</a:t>
            </a:r>
            <a:endParaRPr sz="25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sp>
        <p:nvSpPr>
          <p:cNvPr id="734" name="Google Shape;734;gda84738265_0_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Weighted </a:t>
            </a:r>
            <a:r>
              <a:rPr lang="en">
                <a:solidFill>
                  <a:srgbClr val="FFFFFF"/>
                </a:solidFill>
                <a:latin typeface="Arial"/>
                <a:ea typeface="Arial"/>
                <a:cs typeface="Arial"/>
                <a:sym typeface="Arial"/>
              </a:rPr>
              <a:t>Mean</a:t>
            </a:r>
            <a:endParaRPr>
              <a:solidFill>
                <a:srgbClr val="FFFFFF"/>
              </a:solidFill>
              <a:latin typeface="Arial"/>
              <a:ea typeface="Arial"/>
              <a:cs typeface="Arial"/>
              <a:sym typeface="Arial"/>
            </a:endParaRPr>
          </a:p>
        </p:txBody>
      </p:sp>
      <p:sp>
        <p:nvSpPr>
          <p:cNvPr id="735" name="Google Shape;735;gda84738265_0_0"/>
          <p:cNvSpPr txBox="1"/>
          <p:nvPr>
            <p:ph idx="1" type="body"/>
          </p:nvPr>
        </p:nvSpPr>
        <p:spPr>
          <a:xfrm>
            <a:off x="1303800" y="1159800"/>
            <a:ext cx="7030500" cy="290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μ = Mean of population</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x = Mean of sample</a:t>
            </a:r>
            <a:endParaRPr sz="2500">
              <a:solidFill>
                <a:srgbClr val="FFFFFF"/>
              </a:solidFill>
              <a:latin typeface="Arial"/>
              <a:ea typeface="Arial"/>
              <a:cs typeface="Arial"/>
              <a:sym typeface="Arial"/>
            </a:endParaRPr>
          </a:p>
        </p:txBody>
      </p:sp>
      <p:pic>
        <p:nvPicPr>
          <p:cNvPr id="736" name="Google Shape;736;gda84738265_0_0"/>
          <p:cNvPicPr preferRelativeResize="0"/>
          <p:nvPr/>
        </p:nvPicPr>
        <p:blipFill>
          <a:blip r:embed="rId3">
            <a:alphaModFix/>
          </a:blip>
          <a:stretch>
            <a:fillRect/>
          </a:stretch>
        </p:blipFill>
        <p:spPr>
          <a:xfrm>
            <a:off x="5784250" y="2057425"/>
            <a:ext cx="2286000" cy="11144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gda84738265_0_19"/>
          <p:cNvSpPr txBox="1"/>
          <p:nvPr>
            <p:ph type="title"/>
          </p:nvPr>
        </p:nvSpPr>
        <p:spPr>
          <a:xfrm>
            <a:off x="1303800" y="429600"/>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Weighted </a:t>
            </a:r>
            <a:r>
              <a:rPr lang="en">
                <a:solidFill>
                  <a:srgbClr val="FFFFFF"/>
                </a:solidFill>
                <a:latin typeface="Arial"/>
                <a:ea typeface="Arial"/>
                <a:cs typeface="Arial"/>
                <a:sym typeface="Arial"/>
              </a:rPr>
              <a:t>Mean</a:t>
            </a:r>
            <a:endParaRPr>
              <a:solidFill>
                <a:srgbClr val="FFFFFF"/>
              </a:solidFill>
              <a:latin typeface="Arial"/>
              <a:ea typeface="Arial"/>
              <a:cs typeface="Arial"/>
              <a:sym typeface="Arial"/>
            </a:endParaRPr>
          </a:p>
        </p:txBody>
      </p:sp>
      <p:sp>
        <p:nvSpPr>
          <p:cNvPr id="742" name="Google Shape;742;gda84738265_0_19"/>
          <p:cNvSpPr txBox="1"/>
          <p:nvPr>
            <p:ph idx="1" type="body"/>
          </p:nvPr>
        </p:nvSpPr>
        <p:spPr>
          <a:xfrm>
            <a:off x="1251000" y="1020925"/>
            <a:ext cx="7030500" cy="3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Arial"/>
                <a:ea typeface="Arial"/>
                <a:cs typeface="Arial"/>
                <a:sym typeface="Arial"/>
              </a:rPr>
              <a:t>Let’s write a function to calculator mean of a given dataset</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1400">
                <a:solidFill>
                  <a:srgbClr val="FFFFFF"/>
                </a:solidFill>
                <a:latin typeface="Arial"/>
                <a:ea typeface="Arial"/>
                <a:cs typeface="Arial"/>
                <a:sym typeface="Arial"/>
              </a:rPr>
              <a:t>      </a:t>
            </a:r>
            <a:r>
              <a:rPr lang="en" sz="1400">
                <a:solidFill>
                  <a:srgbClr val="FFFFFF"/>
                </a:solidFill>
                <a:latin typeface="Arial"/>
                <a:ea typeface="Arial"/>
                <a:cs typeface="Arial"/>
                <a:sym typeface="Arial"/>
              </a:rPr>
              <a:t>Weighted Values                     Student 1                             Students 2</a:t>
            </a:r>
            <a:endParaRPr sz="14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p:txBody>
      </p:sp>
      <p:graphicFrame>
        <p:nvGraphicFramePr>
          <p:cNvPr id="743" name="Google Shape;743;gda84738265_0_19"/>
          <p:cNvGraphicFramePr/>
          <p:nvPr/>
        </p:nvGraphicFramePr>
        <p:xfrm>
          <a:off x="1459450" y="2834200"/>
          <a:ext cx="3000000" cy="3000000"/>
        </p:xfrm>
        <a:graphic>
          <a:graphicData uri="http://schemas.openxmlformats.org/drawingml/2006/table">
            <a:tbl>
              <a:tblPr>
                <a:noFill/>
                <a:tableStyleId>{9E7F9CDF-111C-4C61-B3D9-15B239197F3A}</a:tableStyleId>
              </a:tblPr>
              <a:tblGrid>
                <a:gridCol w="971175"/>
                <a:gridCol w="633225"/>
              </a:tblGrid>
              <a:tr h="395525">
                <a:tc>
                  <a:txBody>
                    <a:bodyPr/>
                    <a:lstStyle/>
                    <a:p>
                      <a:pPr indent="0" lvl="0" marL="0" rtl="0" algn="l">
                        <a:spcBef>
                          <a:spcPts val="0"/>
                        </a:spcBef>
                        <a:spcAft>
                          <a:spcPts val="0"/>
                        </a:spcAft>
                        <a:buNone/>
                      </a:pPr>
                      <a:r>
                        <a:rPr lang="en">
                          <a:solidFill>
                            <a:srgbClr val="FFFFFF"/>
                          </a:solidFill>
                        </a:rPr>
                        <a:t>HW</a:t>
                      </a:r>
                      <a:endParaRPr>
                        <a:solidFill>
                          <a:srgbClr val="FFFFFF"/>
                        </a:solidFill>
                      </a:endParaRPr>
                    </a:p>
                  </a:txBody>
                  <a:tcPr marT="91425" marB="91425" marR="91425" marL="91425"/>
                </a:tc>
                <a:tc>
                  <a:txBody>
                    <a:bodyPr/>
                    <a:lstStyle/>
                    <a:p>
                      <a:pPr indent="0" lvl="0" marL="0" rtl="0" algn="r">
                        <a:spcBef>
                          <a:spcPts val="0"/>
                        </a:spcBef>
                        <a:spcAft>
                          <a:spcPts val="0"/>
                        </a:spcAft>
                        <a:buNone/>
                      </a:pPr>
                      <a:r>
                        <a:rPr lang="en">
                          <a:solidFill>
                            <a:schemeClr val="lt1"/>
                          </a:solidFill>
                        </a:rPr>
                        <a:t>15%</a:t>
                      </a:r>
                      <a:endParaRPr>
                        <a:solidFill>
                          <a:schemeClr val="lt1"/>
                        </a:solidFill>
                      </a:endParaRPr>
                    </a:p>
                  </a:txBody>
                  <a:tcPr marT="91425" marB="91425" marR="91425" marL="91425"/>
                </a:tc>
              </a:tr>
              <a:tr h="395525">
                <a:tc>
                  <a:txBody>
                    <a:bodyPr/>
                    <a:lstStyle/>
                    <a:p>
                      <a:pPr indent="0" lvl="0" marL="0" rtl="0" algn="l">
                        <a:spcBef>
                          <a:spcPts val="0"/>
                        </a:spcBef>
                        <a:spcAft>
                          <a:spcPts val="0"/>
                        </a:spcAft>
                        <a:buNone/>
                      </a:pPr>
                      <a:r>
                        <a:rPr lang="en">
                          <a:solidFill>
                            <a:schemeClr val="lt1"/>
                          </a:solidFill>
                        </a:rPr>
                        <a:t>Quiz</a:t>
                      </a:r>
                      <a:endParaRPr>
                        <a:solidFill>
                          <a:schemeClr val="lt1"/>
                        </a:solidFill>
                      </a:endParaRPr>
                    </a:p>
                  </a:txBody>
                  <a:tcPr marT="91425" marB="91425" marR="91425" marL="91425"/>
                </a:tc>
                <a:tc>
                  <a:txBody>
                    <a:bodyPr/>
                    <a:lstStyle/>
                    <a:p>
                      <a:pPr indent="0" lvl="0" marL="0" rtl="0" algn="r">
                        <a:spcBef>
                          <a:spcPts val="0"/>
                        </a:spcBef>
                        <a:spcAft>
                          <a:spcPts val="0"/>
                        </a:spcAft>
                        <a:buNone/>
                      </a:pPr>
                      <a:r>
                        <a:rPr lang="en">
                          <a:solidFill>
                            <a:schemeClr val="lt1"/>
                          </a:solidFill>
                        </a:rPr>
                        <a:t>15%</a:t>
                      </a:r>
                      <a:endParaRPr>
                        <a:solidFill>
                          <a:schemeClr val="lt1"/>
                        </a:solidFill>
                      </a:endParaRPr>
                    </a:p>
                  </a:txBody>
                  <a:tcPr marT="91425" marB="91425" marR="91425" marL="91425"/>
                </a:tc>
              </a:tr>
              <a:tr h="395525">
                <a:tc>
                  <a:txBody>
                    <a:bodyPr/>
                    <a:lstStyle/>
                    <a:p>
                      <a:pPr indent="0" lvl="0" marL="0" rtl="0" algn="l">
                        <a:spcBef>
                          <a:spcPts val="0"/>
                        </a:spcBef>
                        <a:spcAft>
                          <a:spcPts val="0"/>
                        </a:spcAft>
                        <a:buNone/>
                      </a:pPr>
                      <a:r>
                        <a:rPr lang="en">
                          <a:solidFill>
                            <a:schemeClr val="lt1"/>
                          </a:solidFill>
                        </a:rPr>
                        <a:t>Mid term</a:t>
                      </a:r>
                      <a:endParaRPr>
                        <a:solidFill>
                          <a:schemeClr val="lt1"/>
                        </a:solidFill>
                      </a:endParaRPr>
                    </a:p>
                  </a:txBody>
                  <a:tcPr marT="91425" marB="91425" marR="91425" marL="91425"/>
                </a:tc>
                <a:tc>
                  <a:txBody>
                    <a:bodyPr/>
                    <a:lstStyle/>
                    <a:p>
                      <a:pPr indent="0" lvl="0" marL="0" rtl="0" algn="r">
                        <a:spcBef>
                          <a:spcPts val="0"/>
                        </a:spcBef>
                        <a:spcAft>
                          <a:spcPts val="0"/>
                        </a:spcAft>
                        <a:buNone/>
                      </a:pPr>
                      <a:r>
                        <a:rPr lang="en">
                          <a:solidFill>
                            <a:schemeClr val="lt1"/>
                          </a:solidFill>
                        </a:rPr>
                        <a:t>35%</a:t>
                      </a:r>
                      <a:endParaRPr>
                        <a:solidFill>
                          <a:schemeClr val="lt1"/>
                        </a:solidFill>
                      </a:endParaRPr>
                    </a:p>
                  </a:txBody>
                  <a:tcPr marT="91425" marB="91425" marR="91425" marL="91425"/>
                </a:tc>
              </a:tr>
              <a:tr h="395525">
                <a:tc>
                  <a:txBody>
                    <a:bodyPr/>
                    <a:lstStyle/>
                    <a:p>
                      <a:pPr indent="0" lvl="0" marL="0" rtl="0" algn="l">
                        <a:spcBef>
                          <a:spcPts val="0"/>
                        </a:spcBef>
                        <a:spcAft>
                          <a:spcPts val="0"/>
                        </a:spcAft>
                        <a:buNone/>
                      </a:pPr>
                      <a:r>
                        <a:rPr lang="en">
                          <a:solidFill>
                            <a:schemeClr val="lt1"/>
                          </a:solidFill>
                        </a:rPr>
                        <a:t>Final</a:t>
                      </a:r>
                      <a:endParaRPr>
                        <a:solidFill>
                          <a:schemeClr val="lt1"/>
                        </a:solidFill>
                      </a:endParaRPr>
                    </a:p>
                  </a:txBody>
                  <a:tcPr marT="91425" marB="91425" marR="91425" marL="91425"/>
                </a:tc>
                <a:tc>
                  <a:txBody>
                    <a:bodyPr/>
                    <a:lstStyle/>
                    <a:p>
                      <a:pPr indent="0" lvl="0" marL="0" rtl="0" algn="r">
                        <a:spcBef>
                          <a:spcPts val="0"/>
                        </a:spcBef>
                        <a:spcAft>
                          <a:spcPts val="0"/>
                        </a:spcAft>
                        <a:buNone/>
                      </a:pPr>
                      <a:r>
                        <a:rPr lang="en">
                          <a:solidFill>
                            <a:schemeClr val="lt1"/>
                          </a:solidFill>
                        </a:rPr>
                        <a:t>35%</a:t>
                      </a:r>
                      <a:endParaRPr>
                        <a:solidFill>
                          <a:schemeClr val="lt1"/>
                        </a:solidFill>
                      </a:endParaRPr>
                    </a:p>
                  </a:txBody>
                  <a:tcPr marT="91425" marB="91425" marR="91425" marL="91425"/>
                </a:tc>
              </a:tr>
            </a:tbl>
          </a:graphicData>
        </a:graphic>
      </p:graphicFrame>
      <p:graphicFrame>
        <p:nvGraphicFramePr>
          <p:cNvPr id="744" name="Google Shape;744;gda84738265_0_19"/>
          <p:cNvGraphicFramePr/>
          <p:nvPr/>
        </p:nvGraphicFramePr>
        <p:xfrm>
          <a:off x="3671350" y="2834200"/>
          <a:ext cx="3000000" cy="3000000"/>
        </p:xfrm>
        <a:graphic>
          <a:graphicData uri="http://schemas.openxmlformats.org/drawingml/2006/table">
            <a:tbl>
              <a:tblPr>
                <a:noFill/>
                <a:tableStyleId>{9E7F9CDF-111C-4C61-B3D9-15B239197F3A}</a:tableStyleId>
              </a:tblPr>
              <a:tblGrid>
                <a:gridCol w="1024000"/>
                <a:gridCol w="580400"/>
              </a:tblGrid>
              <a:tr h="395525">
                <a:tc>
                  <a:txBody>
                    <a:bodyPr/>
                    <a:lstStyle/>
                    <a:p>
                      <a:pPr indent="0" lvl="0" marL="0" rtl="0" algn="l">
                        <a:spcBef>
                          <a:spcPts val="0"/>
                        </a:spcBef>
                        <a:spcAft>
                          <a:spcPts val="0"/>
                        </a:spcAft>
                        <a:buNone/>
                      </a:pPr>
                      <a:r>
                        <a:rPr lang="en">
                          <a:solidFill>
                            <a:srgbClr val="FFFFFF"/>
                          </a:solidFill>
                        </a:rPr>
                        <a:t>HW</a:t>
                      </a:r>
                      <a:endParaRPr>
                        <a:solidFill>
                          <a:srgbClr val="FFFFFF"/>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lt1"/>
                          </a:solidFill>
                        </a:rPr>
                        <a:t>78</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95525">
                <a:tc>
                  <a:txBody>
                    <a:bodyPr/>
                    <a:lstStyle/>
                    <a:p>
                      <a:pPr indent="0" lvl="0" marL="0" rtl="0" algn="l">
                        <a:spcBef>
                          <a:spcPts val="0"/>
                        </a:spcBef>
                        <a:spcAft>
                          <a:spcPts val="0"/>
                        </a:spcAft>
                        <a:buNone/>
                      </a:pPr>
                      <a:r>
                        <a:rPr lang="en">
                          <a:solidFill>
                            <a:schemeClr val="lt1"/>
                          </a:solidFill>
                        </a:rPr>
                        <a:t>Quiz</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lt1"/>
                          </a:solidFill>
                        </a:rPr>
                        <a:t>70</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95525">
                <a:tc>
                  <a:txBody>
                    <a:bodyPr/>
                    <a:lstStyle/>
                    <a:p>
                      <a:pPr indent="0" lvl="0" marL="0" rtl="0" algn="l">
                        <a:spcBef>
                          <a:spcPts val="0"/>
                        </a:spcBef>
                        <a:spcAft>
                          <a:spcPts val="0"/>
                        </a:spcAft>
                        <a:buNone/>
                      </a:pPr>
                      <a:r>
                        <a:rPr lang="en">
                          <a:solidFill>
                            <a:schemeClr val="lt1"/>
                          </a:solidFill>
                        </a:rPr>
                        <a:t>Mid term</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lt1"/>
                          </a:solidFill>
                        </a:rPr>
                        <a:t>89</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95525">
                <a:tc>
                  <a:txBody>
                    <a:bodyPr/>
                    <a:lstStyle/>
                    <a:p>
                      <a:pPr indent="0" lvl="0" marL="0" rtl="0" algn="l">
                        <a:spcBef>
                          <a:spcPts val="0"/>
                        </a:spcBef>
                        <a:spcAft>
                          <a:spcPts val="0"/>
                        </a:spcAft>
                        <a:buNone/>
                      </a:pPr>
                      <a:r>
                        <a:rPr lang="en">
                          <a:solidFill>
                            <a:schemeClr val="lt1"/>
                          </a:solidFill>
                        </a:rPr>
                        <a:t>Final</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lt1"/>
                          </a:solidFill>
                        </a:rPr>
                        <a:t>94</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745" name="Google Shape;745;gda84738265_0_19"/>
          <p:cNvGraphicFramePr/>
          <p:nvPr/>
        </p:nvGraphicFramePr>
        <p:xfrm>
          <a:off x="5883250" y="2833850"/>
          <a:ext cx="3000000" cy="3000000"/>
        </p:xfrm>
        <a:graphic>
          <a:graphicData uri="http://schemas.openxmlformats.org/drawingml/2006/table">
            <a:tbl>
              <a:tblPr>
                <a:noFill/>
                <a:tableStyleId>{9E7F9CDF-111C-4C61-B3D9-15B239197F3A}</a:tableStyleId>
              </a:tblPr>
              <a:tblGrid>
                <a:gridCol w="992300"/>
                <a:gridCol w="612100"/>
              </a:tblGrid>
              <a:tr h="395525">
                <a:tc>
                  <a:txBody>
                    <a:bodyPr/>
                    <a:lstStyle/>
                    <a:p>
                      <a:pPr indent="0" lvl="0" marL="0" rtl="0" algn="l">
                        <a:spcBef>
                          <a:spcPts val="0"/>
                        </a:spcBef>
                        <a:spcAft>
                          <a:spcPts val="0"/>
                        </a:spcAft>
                        <a:buNone/>
                      </a:pPr>
                      <a:r>
                        <a:rPr lang="en">
                          <a:solidFill>
                            <a:srgbClr val="FFFFFF"/>
                          </a:solidFill>
                        </a:rPr>
                        <a:t>HW</a:t>
                      </a:r>
                      <a:endParaRPr>
                        <a:solidFill>
                          <a:srgbClr val="FFFFFF"/>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lt1"/>
                          </a:solidFill>
                        </a:rPr>
                        <a:t>100</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95525">
                <a:tc>
                  <a:txBody>
                    <a:bodyPr/>
                    <a:lstStyle/>
                    <a:p>
                      <a:pPr indent="0" lvl="0" marL="0" rtl="0" algn="l">
                        <a:spcBef>
                          <a:spcPts val="0"/>
                        </a:spcBef>
                        <a:spcAft>
                          <a:spcPts val="0"/>
                        </a:spcAft>
                        <a:buNone/>
                      </a:pPr>
                      <a:r>
                        <a:rPr lang="en">
                          <a:solidFill>
                            <a:schemeClr val="lt1"/>
                          </a:solidFill>
                        </a:rPr>
                        <a:t>Quiz</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lt1"/>
                          </a:solidFill>
                        </a:rPr>
                        <a:t>97</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95525">
                <a:tc>
                  <a:txBody>
                    <a:bodyPr/>
                    <a:lstStyle/>
                    <a:p>
                      <a:pPr indent="0" lvl="0" marL="0" rtl="0" algn="l">
                        <a:spcBef>
                          <a:spcPts val="0"/>
                        </a:spcBef>
                        <a:spcAft>
                          <a:spcPts val="0"/>
                        </a:spcAft>
                        <a:buNone/>
                      </a:pPr>
                      <a:r>
                        <a:rPr lang="en">
                          <a:solidFill>
                            <a:schemeClr val="lt1"/>
                          </a:solidFill>
                        </a:rPr>
                        <a:t>Mid term</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lt1"/>
                          </a:solidFill>
                        </a:rPr>
                        <a:t>76</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95525">
                <a:tc>
                  <a:txBody>
                    <a:bodyPr/>
                    <a:lstStyle/>
                    <a:p>
                      <a:pPr indent="0" lvl="0" marL="0" rtl="0" algn="l">
                        <a:spcBef>
                          <a:spcPts val="0"/>
                        </a:spcBef>
                        <a:spcAft>
                          <a:spcPts val="0"/>
                        </a:spcAft>
                        <a:buNone/>
                      </a:pPr>
                      <a:r>
                        <a:rPr lang="en">
                          <a:solidFill>
                            <a:schemeClr val="lt1"/>
                          </a:solidFill>
                        </a:rPr>
                        <a:t>Final</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r">
                        <a:spcBef>
                          <a:spcPts val="0"/>
                        </a:spcBef>
                        <a:spcAft>
                          <a:spcPts val="0"/>
                        </a:spcAft>
                        <a:buNone/>
                      </a:pPr>
                      <a:r>
                        <a:rPr lang="en">
                          <a:solidFill>
                            <a:schemeClr val="lt1"/>
                          </a:solidFill>
                        </a:rPr>
                        <a:t>79</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gda84738265_0_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Geometric </a:t>
            </a:r>
            <a:r>
              <a:rPr lang="en">
                <a:solidFill>
                  <a:srgbClr val="FFFFFF"/>
                </a:solidFill>
                <a:latin typeface="Arial"/>
                <a:ea typeface="Arial"/>
                <a:cs typeface="Arial"/>
                <a:sym typeface="Arial"/>
              </a:rPr>
              <a:t>Mean</a:t>
            </a:r>
            <a:endParaRPr>
              <a:solidFill>
                <a:srgbClr val="FFFFFF"/>
              </a:solidFill>
              <a:latin typeface="Arial"/>
              <a:ea typeface="Arial"/>
              <a:cs typeface="Arial"/>
              <a:sym typeface="Arial"/>
            </a:endParaRPr>
          </a:p>
        </p:txBody>
      </p:sp>
      <p:sp>
        <p:nvSpPr>
          <p:cNvPr id="751" name="Google Shape;751;gda84738265_0_7"/>
          <p:cNvSpPr txBox="1"/>
          <p:nvPr>
            <p:ph idx="1" type="body"/>
          </p:nvPr>
        </p:nvSpPr>
        <p:spPr>
          <a:xfrm>
            <a:off x="1303800" y="1159800"/>
            <a:ext cx="7030500" cy="290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μ = Mean of population</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x = Mean of sample</a:t>
            </a:r>
            <a:endParaRPr sz="2500">
              <a:solidFill>
                <a:srgbClr val="FFFFFF"/>
              </a:solidFill>
              <a:latin typeface="Arial"/>
              <a:ea typeface="Arial"/>
              <a:cs typeface="Arial"/>
              <a:sym typeface="Arial"/>
            </a:endParaRPr>
          </a:p>
        </p:txBody>
      </p:sp>
      <p:pic>
        <p:nvPicPr>
          <p:cNvPr id="752" name="Google Shape;752;gda84738265_0_7"/>
          <p:cNvPicPr preferRelativeResize="0"/>
          <p:nvPr/>
        </p:nvPicPr>
        <p:blipFill>
          <a:blip r:embed="rId3">
            <a:alphaModFix/>
          </a:blip>
          <a:stretch>
            <a:fillRect/>
          </a:stretch>
        </p:blipFill>
        <p:spPr>
          <a:xfrm>
            <a:off x="5528250" y="2230050"/>
            <a:ext cx="2078671" cy="769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gda84738265_0_2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Geometric </a:t>
            </a:r>
            <a:r>
              <a:rPr lang="en">
                <a:solidFill>
                  <a:srgbClr val="FFFFFF"/>
                </a:solidFill>
                <a:latin typeface="Arial"/>
                <a:ea typeface="Arial"/>
                <a:cs typeface="Arial"/>
                <a:sym typeface="Arial"/>
              </a:rPr>
              <a:t>Mean</a:t>
            </a:r>
            <a:endParaRPr>
              <a:solidFill>
                <a:srgbClr val="FFFFFF"/>
              </a:solidFill>
              <a:latin typeface="Arial"/>
              <a:ea typeface="Arial"/>
              <a:cs typeface="Arial"/>
              <a:sym typeface="Arial"/>
            </a:endParaRPr>
          </a:p>
        </p:txBody>
      </p:sp>
      <p:sp>
        <p:nvSpPr>
          <p:cNvPr id="758" name="Google Shape;758;gda84738265_0_27"/>
          <p:cNvSpPr txBox="1"/>
          <p:nvPr>
            <p:ph idx="1" type="body"/>
          </p:nvPr>
        </p:nvSpPr>
        <p:spPr>
          <a:xfrm>
            <a:off x="1303800" y="1527875"/>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Arial"/>
                <a:ea typeface="Arial"/>
                <a:cs typeface="Arial"/>
                <a:sym typeface="Arial"/>
              </a:rPr>
              <a:t>Let’s write a function to calculator geometric mean of a given data</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1, 2, 4, 5, 5, 7, 8, 9</a:t>
            </a:r>
            <a:endParaRPr sz="2500">
              <a:solidFill>
                <a:srgbClr val="FFFFFF"/>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gd168f30dae_0_2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Median</a:t>
            </a:r>
            <a:endParaRPr>
              <a:solidFill>
                <a:srgbClr val="FFFFFF"/>
              </a:solidFill>
              <a:latin typeface="Arial"/>
              <a:ea typeface="Arial"/>
              <a:cs typeface="Arial"/>
              <a:sym typeface="Arial"/>
            </a:endParaRPr>
          </a:p>
        </p:txBody>
      </p:sp>
      <p:sp>
        <p:nvSpPr>
          <p:cNvPr id="764" name="Google Shape;764;gd168f30dae_0_24"/>
          <p:cNvSpPr txBox="1"/>
          <p:nvPr>
            <p:ph idx="1" type="body"/>
          </p:nvPr>
        </p:nvSpPr>
        <p:spPr>
          <a:xfrm>
            <a:off x="1303800" y="1527875"/>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Arial"/>
                <a:ea typeface="Arial"/>
                <a:cs typeface="Arial"/>
                <a:sym typeface="Arial"/>
              </a:rPr>
              <a:t>Write a function to find the centre point (50% </a:t>
            </a:r>
            <a:r>
              <a:rPr lang="en" sz="2500">
                <a:solidFill>
                  <a:srgbClr val="FFFFFF"/>
                </a:solidFill>
                <a:latin typeface="Arial"/>
                <a:ea typeface="Arial"/>
                <a:cs typeface="Arial"/>
                <a:sym typeface="Arial"/>
              </a:rPr>
              <a:t>percentile</a:t>
            </a:r>
            <a:r>
              <a:rPr lang="en" sz="2500">
                <a:solidFill>
                  <a:srgbClr val="FFFFFF"/>
                </a:solidFill>
                <a:latin typeface="Arial"/>
                <a:ea typeface="Arial"/>
                <a:cs typeface="Arial"/>
                <a:sym typeface="Arial"/>
              </a:rPr>
              <a:t>) of the data </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1, 2, 4, </a:t>
            </a:r>
            <a:r>
              <a:rPr b="1" lang="en" sz="2500">
                <a:solidFill>
                  <a:srgbClr val="FFFF00"/>
                </a:solidFill>
                <a:latin typeface="Arial"/>
                <a:ea typeface="Arial"/>
                <a:cs typeface="Arial"/>
                <a:sym typeface="Arial"/>
              </a:rPr>
              <a:t>5,</a:t>
            </a:r>
            <a:r>
              <a:rPr lang="en" sz="2500">
                <a:solidFill>
                  <a:srgbClr val="FFFFFF"/>
                </a:solidFill>
                <a:latin typeface="Arial"/>
                <a:ea typeface="Arial"/>
                <a:cs typeface="Arial"/>
                <a:sym typeface="Arial"/>
              </a:rPr>
              <a:t> 5, 8, 9</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chemeClr val="lt1"/>
                </a:solidFill>
                <a:latin typeface="Arial"/>
                <a:ea typeface="Arial"/>
                <a:cs typeface="Arial"/>
                <a:sym typeface="Arial"/>
              </a:rPr>
              <a:t>1, 2, 4, </a:t>
            </a:r>
            <a:r>
              <a:rPr b="1" lang="en" sz="2500">
                <a:solidFill>
                  <a:srgbClr val="FFFF00"/>
                </a:solidFill>
                <a:latin typeface="Arial"/>
                <a:ea typeface="Arial"/>
                <a:cs typeface="Arial"/>
                <a:sym typeface="Arial"/>
              </a:rPr>
              <a:t>5,</a:t>
            </a:r>
            <a:r>
              <a:rPr lang="en" sz="2500">
                <a:solidFill>
                  <a:schemeClr val="lt1"/>
                </a:solidFill>
                <a:latin typeface="Arial"/>
                <a:ea typeface="Arial"/>
                <a:cs typeface="Arial"/>
                <a:sym typeface="Arial"/>
              </a:rPr>
              <a:t> </a:t>
            </a:r>
            <a:r>
              <a:rPr b="1" lang="en" sz="2500">
                <a:solidFill>
                  <a:srgbClr val="FFFF00"/>
                </a:solidFill>
                <a:latin typeface="Arial"/>
                <a:ea typeface="Arial"/>
                <a:cs typeface="Arial"/>
                <a:sym typeface="Arial"/>
              </a:rPr>
              <a:t>5,</a:t>
            </a:r>
            <a:r>
              <a:rPr lang="en" sz="2500">
                <a:solidFill>
                  <a:schemeClr val="lt1"/>
                </a:solidFill>
                <a:latin typeface="Arial"/>
                <a:ea typeface="Arial"/>
                <a:cs typeface="Arial"/>
                <a:sym typeface="Arial"/>
              </a:rPr>
              <a:t> 7, 8,9</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gd168f30dae_0_3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Mode</a:t>
            </a:r>
            <a:endParaRPr>
              <a:solidFill>
                <a:srgbClr val="FFFFFF"/>
              </a:solidFill>
              <a:latin typeface="Arial"/>
              <a:ea typeface="Arial"/>
              <a:cs typeface="Arial"/>
              <a:sym typeface="Arial"/>
            </a:endParaRPr>
          </a:p>
        </p:txBody>
      </p:sp>
      <p:sp>
        <p:nvSpPr>
          <p:cNvPr id="770" name="Google Shape;770;gd168f30dae_0_36"/>
          <p:cNvSpPr txBox="1"/>
          <p:nvPr>
            <p:ph idx="1" type="body"/>
          </p:nvPr>
        </p:nvSpPr>
        <p:spPr>
          <a:xfrm>
            <a:off x="1303800" y="1527875"/>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Arial"/>
                <a:ea typeface="Arial"/>
                <a:cs typeface="Arial"/>
                <a:sym typeface="Arial"/>
              </a:rPr>
              <a:t>Write a function to find t</a:t>
            </a:r>
            <a:r>
              <a:rPr lang="en" sz="2500">
                <a:solidFill>
                  <a:srgbClr val="FFFFFF"/>
                </a:solidFill>
                <a:latin typeface="Arial"/>
                <a:ea typeface="Arial"/>
                <a:cs typeface="Arial"/>
                <a:sym typeface="Arial"/>
              </a:rPr>
              <a:t>he most frequent number in the data</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1, 2, 4, </a:t>
            </a:r>
            <a:r>
              <a:rPr b="1" lang="en" sz="2500">
                <a:solidFill>
                  <a:srgbClr val="FFFF00"/>
                </a:solidFill>
                <a:latin typeface="Arial"/>
                <a:ea typeface="Arial"/>
                <a:cs typeface="Arial"/>
                <a:sym typeface="Arial"/>
              </a:rPr>
              <a:t>5,</a:t>
            </a:r>
            <a:r>
              <a:rPr lang="en" sz="2500">
                <a:solidFill>
                  <a:srgbClr val="FFFFFF"/>
                </a:solidFill>
                <a:latin typeface="Arial"/>
                <a:ea typeface="Arial"/>
                <a:cs typeface="Arial"/>
                <a:sym typeface="Arial"/>
              </a:rPr>
              <a:t> </a:t>
            </a:r>
            <a:r>
              <a:rPr b="1" lang="en" sz="2500">
                <a:solidFill>
                  <a:srgbClr val="FFFF00"/>
                </a:solidFill>
                <a:latin typeface="Arial"/>
                <a:ea typeface="Arial"/>
                <a:cs typeface="Arial"/>
                <a:sym typeface="Arial"/>
              </a:rPr>
              <a:t>5,</a:t>
            </a:r>
            <a:r>
              <a:rPr lang="en" sz="2500">
                <a:solidFill>
                  <a:srgbClr val="FFFFFF"/>
                </a:solidFill>
                <a:latin typeface="Arial"/>
                <a:ea typeface="Arial"/>
                <a:cs typeface="Arial"/>
                <a:sym typeface="Arial"/>
              </a:rPr>
              <a:t> </a:t>
            </a:r>
            <a:r>
              <a:rPr lang="en" sz="2500">
                <a:solidFill>
                  <a:srgbClr val="FF9900"/>
                </a:solidFill>
                <a:latin typeface="Arial"/>
                <a:ea typeface="Arial"/>
                <a:cs typeface="Arial"/>
                <a:sym typeface="Arial"/>
              </a:rPr>
              <a:t>8, 8</a:t>
            </a:r>
            <a:r>
              <a:rPr lang="en" sz="2500">
                <a:solidFill>
                  <a:srgbClr val="FFFFFF"/>
                </a:solidFill>
                <a:latin typeface="Arial"/>
                <a:ea typeface="Arial"/>
                <a:cs typeface="Arial"/>
                <a:sym typeface="Arial"/>
              </a:rPr>
              <a:t>, 9</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 name="Shape 774"/>
        <p:cNvGrpSpPr/>
        <p:nvPr/>
      </p:nvGrpSpPr>
      <p:grpSpPr>
        <a:xfrm>
          <a:off x="0" y="0"/>
          <a:ext cx="0" cy="0"/>
          <a:chOff x="0" y="0"/>
          <a:chExt cx="0" cy="0"/>
        </a:xfrm>
      </p:grpSpPr>
      <p:sp>
        <p:nvSpPr>
          <p:cNvPr id="775" name="Google Shape;775;p19"/>
          <p:cNvSpPr txBox="1"/>
          <p:nvPr>
            <p:ph type="title"/>
          </p:nvPr>
        </p:nvSpPr>
        <p:spPr>
          <a:xfrm>
            <a:off x="1303800" y="301650"/>
            <a:ext cx="7030500" cy="692961"/>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Estimates of Location</a:t>
            </a:r>
            <a:endParaRPr>
              <a:solidFill>
                <a:schemeClr val="lt1"/>
              </a:solidFill>
              <a:latin typeface="Arial"/>
              <a:ea typeface="Arial"/>
              <a:cs typeface="Arial"/>
              <a:sym typeface="Arial"/>
            </a:endParaRPr>
          </a:p>
        </p:txBody>
      </p:sp>
      <p:sp>
        <p:nvSpPr>
          <p:cNvPr id="776" name="Google Shape;776;p19"/>
          <p:cNvSpPr txBox="1"/>
          <p:nvPr>
            <p:ph idx="1" type="body"/>
          </p:nvPr>
        </p:nvSpPr>
        <p:spPr>
          <a:xfrm>
            <a:off x="1303800" y="850232"/>
            <a:ext cx="7030500" cy="3768339"/>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sz="1800">
                <a:solidFill>
                  <a:schemeClr val="lt1"/>
                </a:solidFill>
                <a:latin typeface="Arial"/>
                <a:ea typeface="Arial"/>
                <a:cs typeface="Arial"/>
                <a:sym typeface="Arial"/>
              </a:rPr>
              <a:t>Mean</a:t>
            </a:r>
            <a:r>
              <a:rPr lang="en" sz="1800">
                <a:solidFill>
                  <a:schemeClr val="lt1"/>
                </a:solidFill>
                <a:latin typeface="Arial"/>
                <a:ea typeface="Arial"/>
                <a:cs typeface="Arial"/>
                <a:sym typeface="Arial"/>
              </a:rPr>
              <a:t>: The sum of all values divided by the number of values. Synonyms average</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Weighted mean:</a:t>
            </a:r>
            <a:r>
              <a:rPr lang="en" sz="1800">
                <a:solidFill>
                  <a:schemeClr val="lt1"/>
                </a:solidFill>
                <a:latin typeface="Arial"/>
                <a:ea typeface="Arial"/>
                <a:cs typeface="Arial"/>
                <a:sym typeface="Arial"/>
              </a:rPr>
              <a:t> The sum of all values times a weight divided by the sum of the weights. Synonyms weighted average</a:t>
            </a:r>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Geometric mean </a:t>
            </a:r>
            <a:r>
              <a:rPr lang="en" sz="1800">
                <a:solidFill>
                  <a:schemeClr val="lt1"/>
                </a:solidFill>
                <a:latin typeface="Arial"/>
                <a:ea typeface="Arial"/>
                <a:cs typeface="Arial"/>
                <a:sym typeface="Arial"/>
              </a:rPr>
              <a:t>is calculated by multiplying all numbers and then taking the nth root of that number (where n=number of numbers).</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Trimmed mean:</a:t>
            </a:r>
            <a:r>
              <a:rPr lang="en" sz="1800">
                <a:solidFill>
                  <a:schemeClr val="lt1"/>
                </a:solidFill>
                <a:latin typeface="Arial"/>
                <a:ea typeface="Arial"/>
                <a:cs typeface="Arial"/>
                <a:sym typeface="Arial"/>
              </a:rPr>
              <a:t> The average of all values after dropping a fixed number of extreme values. Synonyms truncated mean</a:t>
            </a:r>
            <a:endParaRPr sz="1800">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6"/>
          <p:cNvSpPr txBox="1"/>
          <p:nvPr>
            <p:ph type="title"/>
          </p:nvPr>
        </p:nvSpPr>
        <p:spPr>
          <a:xfrm>
            <a:off x="1303800" y="158400"/>
            <a:ext cx="7030500" cy="798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solidFill>
                  <a:schemeClr val="lt1"/>
                </a:solidFill>
              </a:rPr>
              <a:t>Statistics</a:t>
            </a:r>
            <a:endParaRPr sz="3600">
              <a:solidFill>
                <a:schemeClr val="lt1"/>
              </a:solidFill>
            </a:endParaRPr>
          </a:p>
        </p:txBody>
      </p:sp>
      <p:sp>
        <p:nvSpPr>
          <p:cNvPr id="560" name="Google Shape;560;p6"/>
          <p:cNvSpPr txBox="1"/>
          <p:nvPr>
            <p:ph idx="1" type="body"/>
          </p:nvPr>
        </p:nvSpPr>
        <p:spPr>
          <a:xfrm>
            <a:off x="1303800" y="1397075"/>
            <a:ext cx="7030500" cy="328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600"/>
              </a:spcBef>
              <a:spcAft>
                <a:spcPts val="1600"/>
              </a:spcAft>
              <a:buSzPts val="1300"/>
              <a:buNone/>
            </a:pPr>
            <a:r>
              <a:t/>
            </a:r>
            <a:endParaRPr sz="2400">
              <a:latin typeface="Arial"/>
              <a:ea typeface="Arial"/>
              <a:cs typeface="Arial"/>
              <a:sym typeface="Arial"/>
            </a:endParaRPr>
          </a:p>
        </p:txBody>
      </p:sp>
      <p:pic>
        <p:nvPicPr>
          <p:cNvPr id="561" name="Google Shape;561;p6"/>
          <p:cNvPicPr preferRelativeResize="0"/>
          <p:nvPr/>
        </p:nvPicPr>
        <p:blipFill>
          <a:blip r:embed="rId3">
            <a:alphaModFix/>
          </a:blip>
          <a:stretch>
            <a:fillRect/>
          </a:stretch>
        </p:blipFill>
        <p:spPr>
          <a:xfrm>
            <a:off x="1799988" y="1095075"/>
            <a:ext cx="5377524" cy="38871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80" name="Shape 780"/>
        <p:cNvGrpSpPr/>
        <p:nvPr/>
      </p:nvGrpSpPr>
      <p:grpSpPr>
        <a:xfrm>
          <a:off x="0" y="0"/>
          <a:ext cx="0" cy="0"/>
          <a:chOff x="0" y="0"/>
          <a:chExt cx="0" cy="0"/>
        </a:xfrm>
      </p:grpSpPr>
      <p:sp>
        <p:nvSpPr>
          <p:cNvPr id="781" name="Google Shape;781;p9"/>
          <p:cNvSpPr txBox="1"/>
          <p:nvPr>
            <p:ph type="title"/>
          </p:nvPr>
        </p:nvSpPr>
        <p:spPr>
          <a:xfrm>
            <a:off x="1303800" y="598575"/>
            <a:ext cx="7030500" cy="62062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Bootstrap and resampling</a:t>
            </a:r>
            <a:endParaRPr>
              <a:solidFill>
                <a:schemeClr val="lt1"/>
              </a:solidFill>
              <a:latin typeface="Arial"/>
              <a:ea typeface="Arial"/>
              <a:cs typeface="Arial"/>
              <a:sym typeface="Arial"/>
            </a:endParaRPr>
          </a:p>
        </p:txBody>
      </p:sp>
      <p:sp>
        <p:nvSpPr>
          <p:cNvPr id="782" name="Google Shape;782;p9"/>
          <p:cNvSpPr txBox="1"/>
          <p:nvPr>
            <p:ph idx="1" type="body"/>
          </p:nvPr>
        </p:nvSpPr>
        <p:spPr>
          <a:xfrm>
            <a:off x="1303800" y="1597875"/>
            <a:ext cx="7030500" cy="254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sz="1800">
                <a:solidFill>
                  <a:schemeClr val="lt1"/>
                </a:solidFill>
                <a:latin typeface="Arial"/>
                <a:ea typeface="Arial"/>
                <a:cs typeface="Arial"/>
                <a:sym typeface="Arial"/>
              </a:rPr>
              <a:t>Bootstrap sample: A sample taken with replacement from an observed data set. </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1600"/>
              </a:spcBef>
              <a:spcAft>
                <a:spcPts val="1600"/>
              </a:spcAft>
              <a:buSzPts val="1300"/>
              <a:buNone/>
            </a:pPr>
            <a:r>
              <a:rPr lang="en" sz="1800">
                <a:solidFill>
                  <a:schemeClr val="lt1"/>
                </a:solidFill>
                <a:latin typeface="Arial"/>
                <a:ea typeface="Arial"/>
                <a:cs typeface="Arial"/>
                <a:sym typeface="Arial"/>
              </a:rPr>
              <a:t>Resampling: The process of taking repeated samples from observed data; includes both bootstrap and permutation (shuffling) procedures. </a:t>
            </a:r>
            <a:endParaRPr sz="1800">
              <a:solidFill>
                <a:schemeClr val="lt1"/>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86" name="Shape 786"/>
        <p:cNvGrpSpPr/>
        <p:nvPr/>
      </p:nvGrpSpPr>
      <p:grpSpPr>
        <a:xfrm>
          <a:off x="0" y="0"/>
          <a:ext cx="0" cy="0"/>
          <a:chOff x="0" y="0"/>
          <a:chExt cx="0" cy="0"/>
        </a:xfrm>
      </p:grpSpPr>
      <p:sp>
        <p:nvSpPr>
          <p:cNvPr id="787" name="Google Shape;787;p7"/>
          <p:cNvSpPr txBox="1"/>
          <p:nvPr>
            <p:ph type="title"/>
          </p:nvPr>
        </p:nvSpPr>
        <p:spPr>
          <a:xfrm>
            <a:off x="1303800" y="598575"/>
            <a:ext cx="7030500" cy="70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1"/>
                </a:solidFill>
              </a:rPr>
              <a:t>Data</a:t>
            </a:r>
            <a:endParaRPr>
              <a:solidFill>
                <a:schemeClr val="lt1"/>
              </a:solidFill>
            </a:endParaRPr>
          </a:p>
        </p:txBody>
      </p:sp>
      <p:sp>
        <p:nvSpPr>
          <p:cNvPr id="788" name="Google Shape;788;p7"/>
          <p:cNvSpPr txBox="1"/>
          <p:nvPr>
            <p:ph idx="1" type="body"/>
          </p:nvPr>
        </p:nvSpPr>
        <p:spPr>
          <a:xfrm>
            <a:off x="1303800" y="1507125"/>
            <a:ext cx="7030500" cy="254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sz="1800">
                <a:solidFill>
                  <a:schemeClr val="lt1"/>
                </a:solidFill>
                <a:latin typeface="Arial"/>
                <a:ea typeface="Arial"/>
                <a:cs typeface="Arial"/>
                <a:sym typeface="Arial"/>
              </a:rPr>
              <a:t>Assumptions about data sampling </a:t>
            </a:r>
            <a:endParaRPr sz="1800">
              <a:solidFill>
                <a:schemeClr val="lt1"/>
              </a:solidFill>
              <a:latin typeface="Arial"/>
              <a:ea typeface="Arial"/>
              <a:cs typeface="Arial"/>
              <a:sym typeface="Arial"/>
            </a:endParaRPr>
          </a:p>
          <a:p>
            <a:pPr indent="0" lvl="0" marL="0" rtl="0" algn="l">
              <a:lnSpc>
                <a:spcPct val="115000"/>
              </a:lnSpc>
              <a:spcBef>
                <a:spcPts val="0"/>
              </a:spcBef>
              <a:spcAft>
                <a:spcPts val="0"/>
              </a:spcAft>
              <a:buSzPts val="1300"/>
              <a:buNone/>
            </a:pPr>
            <a:r>
              <a:t/>
            </a:r>
            <a:endParaRPr sz="1800">
              <a:solidFill>
                <a:schemeClr val="lt1"/>
              </a:solidFill>
              <a:latin typeface="Arial"/>
              <a:ea typeface="Arial"/>
              <a:cs typeface="Arial"/>
              <a:sym typeface="Arial"/>
            </a:endParaRPr>
          </a:p>
          <a:p>
            <a:pPr indent="-342900" lvl="0" marL="457200" rtl="0" algn="l">
              <a:lnSpc>
                <a:spcPct val="115000"/>
              </a:lnSpc>
              <a:spcBef>
                <a:spcPts val="0"/>
              </a:spcBef>
              <a:spcAft>
                <a:spcPts val="0"/>
              </a:spcAft>
              <a:buClr>
                <a:schemeClr val="lt1"/>
              </a:buClr>
              <a:buSzPts val="1800"/>
              <a:buFont typeface="Arial"/>
              <a:buChar char="●"/>
            </a:pPr>
            <a:r>
              <a:rPr lang="en" sz="1800">
                <a:solidFill>
                  <a:schemeClr val="lt1"/>
                </a:solidFill>
                <a:latin typeface="Arial"/>
                <a:ea typeface="Arial"/>
                <a:cs typeface="Arial"/>
                <a:sym typeface="Arial"/>
              </a:rPr>
              <a:t>Randomization</a:t>
            </a:r>
            <a:endParaRPr sz="1800">
              <a:solidFill>
                <a:schemeClr val="lt1"/>
              </a:solidFill>
              <a:latin typeface="Arial"/>
              <a:ea typeface="Arial"/>
              <a:cs typeface="Arial"/>
              <a:sym typeface="Arial"/>
            </a:endParaRPr>
          </a:p>
          <a:p>
            <a:pPr indent="-342900" lvl="0" marL="457200" rtl="0" algn="l">
              <a:lnSpc>
                <a:spcPct val="115000"/>
              </a:lnSpc>
              <a:spcBef>
                <a:spcPts val="0"/>
              </a:spcBef>
              <a:spcAft>
                <a:spcPts val="0"/>
              </a:spcAft>
              <a:buClr>
                <a:schemeClr val="lt1"/>
              </a:buClr>
              <a:buSzPts val="1800"/>
              <a:buFont typeface="Arial"/>
              <a:buChar char="●"/>
            </a:pPr>
            <a:r>
              <a:rPr lang="en" sz="1800">
                <a:solidFill>
                  <a:schemeClr val="lt1"/>
                </a:solidFill>
                <a:latin typeface="Arial"/>
                <a:ea typeface="Arial"/>
                <a:cs typeface="Arial"/>
                <a:sym typeface="Arial"/>
              </a:rPr>
              <a:t>Measurements of the data</a:t>
            </a:r>
            <a:endParaRPr sz="1800">
              <a:solidFill>
                <a:schemeClr val="lt1"/>
              </a:solidFill>
              <a:latin typeface="Arial"/>
              <a:ea typeface="Arial"/>
              <a:cs typeface="Arial"/>
              <a:sym typeface="Arial"/>
            </a:endParaRPr>
          </a:p>
          <a:p>
            <a:pPr indent="-342900" lvl="0" marL="457200" rtl="0" algn="l">
              <a:lnSpc>
                <a:spcPct val="115000"/>
              </a:lnSpc>
              <a:spcBef>
                <a:spcPts val="0"/>
              </a:spcBef>
              <a:spcAft>
                <a:spcPts val="0"/>
              </a:spcAft>
              <a:buClr>
                <a:schemeClr val="lt1"/>
              </a:buClr>
              <a:buSzPts val="1800"/>
              <a:buFont typeface="Arial"/>
              <a:buChar char="●"/>
            </a:pPr>
            <a:r>
              <a:rPr lang="en" sz="1800">
                <a:solidFill>
                  <a:schemeClr val="lt1"/>
                </a:solidFill>
                <a:latin typeface="Arial"/>
                <a:ea typeface="Arial"/>
                <a:cs typeface="Arial"/>
                <a:sym typeface="Arial"/>
              </a:rPr>
              <a:t>Independence between variables</a:t>
            </a:r>
            <a:endParaRPr sz="1800">
              <a:solidFill>
                <a:schemeClr val="lt1"/>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17"/>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2800"/>
              <a:buNone/>
            </a:pPr>
            <a:r>
              <a:rPr lang="en">
                <a:solidFill>
                  <a:schemeClr val="lt1"/>
                </a:solidFill>
              </a:rPr>
              <a:t>V</a:t>
            </a:r>
            <a:r>
              <a:rPr lang="en">
                <a:solidFill>
                  <a:schemeClr val="lt1"/>
                </a:solidFill>
              </a:rPr>
              <a:t>ariability measures</a:t>
            </a:r>
            <a:endParaRPr>
              <a:solidFill>
                <a:schemeClr val="lt1"/>
              </a:solidFill>
            </a:endParaRPr>
          </a:p>
        </p:txBody>
      </p:sp>
      <p:sp>
        <p:nvSpPr>
          <p:cNvPr id="794" name="Google Shape;794;p17"/>
          <p:cNvSpPr txBox="1"/>
          <p:nvPr>
            <p:ph idx="1" type="body"/>
          </p:nvPr>
        </p:nvSpPr>
        <p:spPr>
          <a:xfrm>
            <a:off x="1303800" y="1597875"/>
            <a:ext cx="7030500" cy="2541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400">
                <a:solidFill>
                  <a:schemeClr val="lt1"/>
                </a:solidFill>
              </a:rPr>
              <a:t>Variance </a:t>
            </a:r>
            <a:endParaRPr sz="2400">
              <a:solidFill>
                <a:schemeClr val="lt1"/>
              </a:solidFill>
            </a:endParaRPr>
          </a:p>
          <a:p>
            <a:pPr indent="0" lvl="0" marL="0" marR="0" rtl="0" algn="l">
              <a:lnSpc>
                <a:spcPct val="115000"/>
              </a:lnSpc>
              <a:spcBef>
                <a:spcPts val="0"/>
              </a:spcBef>
              <a:spcAft>
                <a:spcPts val="0"/>
              </a:spcAft>
              <a:buNone/>
            </a:pPr>
            <a:r>
              <a:t/>
            </a:r>
            <a:endParaRPr sz="2400">
              <a:solidFill>
                <a:schemeClr val="lt1"/>
              </a:solidFill>
            </a:endParaRPr>
          </a:p>
          <a:p>
            <a:pPr indent="0" lvl="0" marL="0" marR="0" rtl="0" algn="l">
              <a:lnSpc>
                <a:spcPct val="115000"/>
              </a:lnSpc>
              <a:spcBef>
                <a:spcPts val="0"/>
              </a:spcBef>
              <a:spcAft>
                <a:spcPts val="0"/>
              </a:spcAft>
              <a:buNone/>
            </a:pPr>
            <a:r>
              <a:rPr lang="en" sz="2400">
                <a:solidFill>
                  <a:schemeClr val="lt1"/>
                </a:solidFill>
              </a:rPr>
              <a:t>Standard Deviation</a:t>
            </a:r>
            <a:endParaRPr sz="2400">
              <a:solidFill>
                <a:schemeClr val="lt1"/>
              </a:solidFill>
            </a:endParaRPr>
          </a:p>
          <a:p>
            <a:pPr indent="0" lvl="0" marL="0" marR="0" rtl="0" algn="l">
              <a:lnSpc>
                <a:spcPct val="115000"/>
              </a:lnSpc>
              <a:spcBef>
                <a:spcPts val="0"/>
              </a:spcBef>
              <a:spcAft>
                <a:spcPts val="0"/>
              </a:spcAft>
              <a:buNone/>
            </a:pPr>
            <a:r>
              <a:t/>
            </a:r>
            <a:endParaRPr sz="2400">
              <a:solidFill>
                <a:schemeClr val="lt1"/>
              </a:solidFill>
            </a:endParaRPr>
          </a:p>
          <a:p>
            <a:pPr indent="0" lvl="0" marL="0" marR="0" rtl="0" algn="l">
              <a:lnSpc>
                <a:spcPct val="115000"/>
              </a:lnSpc>
              <a:spcBef>
                <a:spcPts val="0"/>
              </a:spcBef>
              <a:spcAft>
                <a:spcPts val="0"/>
              </a:spcAft>
              <a:buNone/>
            </a:pPr>
            <a:r>
              <a:rPr lang="en" sz="2400">
                <a:solidFill>
                  <a:schemeClr val="lt1"/>
                </a:solidFill>
              </a:rPr>
              <a:t>Coefficient Variation</a:t>
            </a:r>
            <a:endParaRPr sz="2400">
              <a:solidFill>
                <a:schemeClr val="lt1"/>
              </a:solidFill>
            </a:endParaRPr>
          </a:p>
          <a:p>
            <a:pPr indent="0" lvl="0" marL="0" rtl="0" algn="l">
              <a:lnSpc>
                <a:spcPct val="115000"/>
              </a:lnSpc>
              <a:spcBef>
                <a:spcPts val="0"/>
              </a:spcBef>
              <a:spcAft>
                <a:spcPts val="0"/>
              </a:spcAft>
              <a:buNone/>
            </a:pPr>
            <a:r>
              <a:t/>
            </a:r>
            <a:endParaRPr sz="24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gd168f30dae_0_41"/>
          <p:cNvSpPr txBox="1"/>
          <p:nvPr>
            <p:ph type="title"/>
          </p:nvPr>
        </p:nvSpPr>
        <p:spPr>
          <a:xfrm>
            <a:off x="1303800" y="598575"/>
            <a:ext cx="7030500" cy="7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Variance</a:t>
            </a:r>
            <a:endParaRPr>
              <a:solidFill>
                <a:srgbClr val="FFFFFF"/>
              </a:solidFill>
              <a:latin typeface="Arial"/>
              <a:ea typeface="Arial"/>
              <a:cs typeface="Arial"/>
              <a:sym typeface="Arial"/>
            </a:endParaRPr>
          </a:p>
        </p:txBody>
      </p:sp>
      <p:sp>
        <p:nvSpPr>
          <p:cNvPr id="800" name="Google Shape;800;gd168f30dae_0_41"/>
          <p:cNvSpPr txBox="1"/>
          <p:nvPr>
            <p:ph idx="1" type="body"/>
          </p:nvPr>
        </p:nvSpPr>
        <p:spPr>
          <a:xfrm>
            <a:off x="1303800" y="1210225"/>
            <a:ext cx="7030500" cy="28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Arial"/>
                <a:ea typeface="Arial"/>
                <a:cs typeface="Arial"/>
                <a:sym typeface="Arial"/>
              </a:rPr>
              <a:t>Spread of data around the mean</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𝛔² </a:t>
            </a:r>
            <a:r>
              <a:rPr lang="en" sz="2500">
                <a:solidFill>
                  <a:srgbClr val="FFFFFF"/>
                </a:solidFill>
                <a:latin typeface="Arial"/>
                <a:ea typeface="Arial"/>
                <a:cs typeface="Arial"/>
                <a:sym typeface="Arial"/>
              </a:rPr>
              <a:t>= Variance of population</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S² = Variance of sample</a:t>
            </a:r>
            <a:endParaRPr sz="2500">
              <a:solidFill>
                <a:srgbClr val="FFFFFF"/>
              </a:solidFill>
              <a:latin typeface="Arial"/>
              <a:ea typeface="Arial"/>
              <a:cs typeface="Arial"/>
              <a:sym typeface="Arial"/>
            </a:endParaRPr>
          </a:p>
        </p:txBody>
      </p:sp>
      <p:pic>
        <p:nvPicPr>
          <p:cNvPr id="801" name="Google Shape;801;gd168f30dae_0_41"/>
          <p:cNvPicPr preferRelativeResize="0"/>
          <p:nvPr/>
        </p:nvPicPr>
        <p:blipFill>
          <a:blip r:embed="rId3">
            <a:alphaModFix/>
          </a:blip>
          <a:stretch>
            <a:fillRect/>
          </a:stretch>
        </p:blipFill>
        <p:spPr>
          <a:xfrm>
            <a:off x="5301075" y="2483525"/>
            <a:ext cx="3033225" cy="10956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gd168f30dae_0_48"/>
          <p:cNvSpPr txBox="1"/>
          <p:nvPr>
            <p:ph type="title"/>
          </p:nvPr>
        </p:nvSpPr>
        <p:spPr>
          <a:xfrm>
            <a:off x="1303800" y="421600"/>
            <a:ext cx="7030500" cy="7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Standard deviation</a:t>
            </a:r>
            <a:endParaRPr>
              <a:solidFill>
                <a:srgbClr val="FFFFFF"/>
              </a:solidFill>
              <a:latin typeface="Arial"/>
              <a:ea typeface="Arial"/>
              <a:cs typeface="Arial"/>
              <a:sym typeface="Arial"/>
            </a:endParaRPr>
          </a:p>
        </p:txBody>
      </p:sp>
      <p:sp>
        <p:nvSpPr>
          <p:cNvPr id="807" name="Google Shape;807;gd168f30dae_0_48"/>
          <p:cNvSpPr txBox="1"/>
          <p:nvPr>
            <p:ph idx="1" type="body"/>
          </p:nvPr>
        </p:nvSpPr>
        <p:spPr>
          <a:xfrm>
            <a:off x="1303800" y="1210225"/>
            <a:ext cx="7030500" cy="28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Arial"/>
                <a:ea typeface="Arial"/>
                <a:cs typeface="Arial"/>
                <a:sym typeface="Arial"/>
              </a:rPr>
              <a:t>Square root of variance</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𝛔 = Standard deviation of population</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s = </a:t>
            </a:r>
            <a:r>
              <a:rPr lang="en" sz="2500">
                <a:solidFill>
                  <a:srgbClr val="FFFFFF"/>
                </a:solidFill>
                <a:latin typeface="Arial"/>
                <a:ea typeface="Arial"/>
                <a:cs typeface="Arial"/>
                <a:sym typeface="Arial"/>
              </a:rPr>
              <a:t>Standard deviation </a:t>
            </a:r>
            <a:r>
              <a:rPr lang="en" sz="2500">
                <a:solidFill>
                  <a:srgbClr val="FFFFFF"/>
                </a:solidFill>
                <a:latin typeface="Arial"/>
                <a:ea typeface="Arial"/>
                <a:cs typeface="Arial"/>
                <a:sym typeface="Arial"/>
              </a:rPr>
              <a:t>of sample</a:t>
            </a:r>
            <a:endParaRPr sz="2500">
              <a:solidFill>
                <a:srgbClr val="FFFFFF"/>
              </a:solidFill>
              <a:latin typeface="Arial"/>
              <a:ea typeface="Arial"/>
              <a:cs typeface="Arial"/>
              <a:sym typeface="Arial"/>
            </a:endParaRPr>
          </a:p>
        </p:txBody>
      </p:sp>
      <p:pic>
        <p:nvPicPr>
          <p:cNvPr id="808" name="Google Shape;808;gd168f30dae_0_48"/>
          <p:cNvPicPr preferRelativeResize="0"/>
          <p:nvPr/>
        </p:nvPicPr>
        <p:blipFill>
          <a:blip r:embed="rId3">
            <a:alphaModFix/>
          </a:blip>
          <a:stretch>
            <a:fillRect/>
          </a:stretch>
        </p:blipFill>
        <p:spPr>
          <a:xfrm>
            <a:off x="5814175" y="1210230"/>
            <a:ext cx="2520125" cy="8963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gd168f30dae_0_55"/>
          <p:cNvSpPr txBox="1"/>
          <p:nvPr>
            <p:ph type="title"/>
          </p:nvPr>
        </p:nvSpPr>
        <p:spPr>
          <a:xfrm>
            <a:off x="1303800" y="421600"/>
            <a:ext cx="7030500" cy="7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Variance</a:t>
            </a:r>
            <a:endParaRPr>
              <a:solidFill>
                <a:srgbClr val="FFFFFF"/>
              </a:solidFill>
              <a:latin typeface="Arial"/>
              <a:ea typeface="Arial"/>
              <a:cs typeface="Arial"/>
              <a:sym typeface="Arial"/>
            </a:endParaRPr>
          </a:p>
        </p:txBody>
      </p:sp>
      <p:sp>
        <p:nvSpPr>
          <p:cNvPr id="814" name="Google Shape;814;gd168f30dae_0_55"/>
          <p:cNvSpPr txBox="1"/>
          <p:nvPr>
            <p:ph idx="1" type="body"/>
          </p:nvPr>
        </p:nvSpPr>
        <p:spPr>
          <a:xfrm>
            <a:off x="1303800" y="1210225"/>
            <a:ext cx="7030500" cy="339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2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Numbers1 = 3, 4, 4.5, 3.5</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chemeClr val="lt1"/>
                </a:solidFill>
                <a:latin typeface="Arial"/>
                <a:ea typeface="Arial"/>
                <a:cs typeface="Arial"/>
                <a:sym typeface="Arial"/>
              </a:rPr>
              <a:t>Numbers2 </a:t>
            </a:r>
            <a:r>
              <a:rPr lang="en" sz="2500">
                <a:solidFill>
                  <a:srgbClr val="FFFFFF"/>
                </a:solidFill>
                <a:latin typeface="Arial"/>
                <a:ea typeface="Arial"/>
                <a:cs typeface="Arial"/>
                <a:sym typeface="Arial"/>
              </a:rPr>
              <a:t>= 4.828, 6.437, 7.242, 5.632</a:t>
            </a:r>
            <a:endParaRPr sz="2500">
              <a:solidFill>
                <a:srgbClr val="FFFFFF"/>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 name="Shape 818"/>
        <p:cNvGrpSpPr/>
        <p:nvPr/>
      </p:nvGrpSpPr>
      <p:grpSpPr>
        <a:xfrm>
          <a:off x="0" y="0"/>
          <a:ext cx="0" cy="0"/>
          <a:chOff x="0" y="0"/>
          <a:chExt cx="0" cy="0"/>
        </a:xfrm>
      </p:grpSpPr>
      <p:sp>
        <p:nvSpPr>
          <p:cNvPr id="819" name="Google Shape;819;g11c6c8168f5_1_0"/>
          <p:cNvSpPr txBox="1"/>
          <p:nvPr>
            <p:ph type="title"/>
          </p:nvPr>
        </p:nvSpPr>
        <p:spPr>
          <a:xfrm>
            <a:off x="1303800" y="421600"/>
            <a:ext cx="7030500" cy="7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Coefficient of variation</a:t>
            </a:r>
            <a:endParaRPr>
              <a:solidFill>
                <a:srgbClr val="FFFFFF"/>
              </a:solidFill>
              <a:latin typeface="Arial"/>
              <a:ea typeface="Arial"/>
              <a:cs typeface="Arial"/>
              <a:sym typeface="Arial"/>
            </a:endParaRPr>
          </a:p>
        </p:txBody>
      </p:sp>
      <p:sp>
        <p:nvSpPr>
          <p:cNvPr id="820" name="Google Shape;820;g11c6c8168f5_1_0"/>
          <p:cNvSpPr txBox="1"/>
          <p:nvPr>
            <p:ph idx="1" type="body"/>
          </p:nvPr>
        </p:nvSpPr>
        <p:spPr>
          <a:xfrm>
            <a:off x="1303800" y="1210225"/>
            <a:ext cx="7030500" cy="339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Arial"/>
                <a:ea typeface="Arial"/>
                <a:cs typeface="Arial"/>
                <a:sym typeface="Arial"/>
              </a:rPr>
              <a:t>Compare two datasets which operate on different scales i.e miles and kilometers</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Coefficient of variation = </a:t>
            </a:r>
            <a:r>
              <a:rPr lang="en" sz="2200">
                <a:solidFill>
                  <a:srgbClr val="FFFFFF"/>
                </a:solidFill>
                <a:latin typeface="Arial"/>
                <a:ea typeface="Arial"/>
                <a:cs typeface="Arial"/>
                <a:sym typeface="Arial"/>
              </a:rPr>
              <a:t>Standard deviation / Mean</a:t>
            </a:r>
            <a:endParaRPr sz="22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Miles = 3, 4, 4.5, 3.5</a:t>
            </a:r>
            <a:endParaRPr sz="2500">
              <a:solidFill>
                <a:srgbClr val="FFFFFF"/>
              </a:solidFill>
              <a:latin typeface="Arial"/>
              <a:ea typeface="Arial"/>
              <a:cs typeface="Arial"/>
              <a:sym typeface="Arial"/>
            </a:endParaRPr>
          </a:p>
          <a:p>
            <a:pPr indent="0" lvl="0" marL="0" rtl="0" algn="l">
              <a:spcBef>
                <a:spcPts val="0"/>
              </a:spcBef>
              <a:spcAft>
                <a:spcPts val="0"/>
              </a:spcAft>
              <a:buNone/>
            </a:pPr>
            <a:r>
              <a:rPr lang="en" sz="2500">
                <a:solidFill>
                  <a:srgbClr val="FFFFFF"/>
                </a:solidFill>
                <a:latin typeface="Arial"/>
                <a:ea typeface="Arial"/>
                <a:cs typeface="Arial"/>
                <a:sym typeface="Arial"/>
              </a:rPr>
              <a:t>Kms = 4.828, 6.437, 7.242, 5.632</a:t>
            </a:r>
            <a:endParaRPr sz="2500">
              <a:solidFill>
                <a:srgbClr val="FFFFFF"/>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sp>
        <p:nvSpPr>
          <p:cNvPr id="825" name="Google Shape;825;g7b255b7a97_0_6"/>
          <p:cNvSpPr txBox="1"/>
          <p:nvPr>
            <p:ph type="title"/>
          </p:nvPr>
        </p:nvSpPr>
        <p:spPr>
          <a:xfrm>
            <a:off x="1303800" y="421600"/>
            <a:ext cx="7030500" cy="7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rial"/>
                <a:ea typeface="Arial"/>
                <a:cs typeface="Arial"/>
                <a:sym typeface="Arial"/>
              </a:rPr>
              <a:t>Covariance </a:t>
            </a:r>
            <a:endParaRPr>
              <a:solidFill>
                <a:srgbClr val="FFFFFF"/>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sp>
        <p:nvSpPr>
          <p:cNvPr id="830" name="Google Shape;830;gd168f30dae_0_61"/>
          <p:cNvSpPr txBox="1"/>
          <p:nvPr>
            <p:ph type="title"/>
          </p:nvPr>
        </p:nvSpPr>
        <p:spPr>
          <a:xfrm>
            <a:off x="1303800" y="421600"/>
            <a:ext cx="7030500" cy="7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rial"/>
                <a:ea typeface="Arial"/>
                <a:cs typeface="Arial"/>
                <a:sym typeface="Arial"/>
              </a:rPr>
              <a:t>Covariance </a:t>
            </a:r>
            <a:endParaRPr>
              <a:solidFill>
                <a:srgbClr val="FFFFFF"/>
              </a:solidFill>
              <a:latin typeface="Arial"/>
              <a:ea typeface="Arial"/>
              <a:cs typeface="Arial"/>
              <a:sym typeface="Arial"/>
            </a:endParaRPr>
          </a:p>
        </p:txBody>
      </p:sp>
      <p:sp>
        <p:nvSpPr>
          <p:cNvPr id="831" name="Google Shape;831;gd168f30dae_0_61"/>
          <p:cNvSpPr txBox="1"/>
          <p:nvPr>
            <p:ph idx="1" type="body"/>
          </p:nvPr>
        </p:nvSpPr>
        <p:spPr>
          <a:xfrm>
            <a:off x="1303800" y="1210225"/>
            <a:ext cx="7030500" cy="339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Arial"/>
                <a:ea typeface="Arial"/>
                <a:cs typeface="Arial"/>
                <a:sym typeface="Arial"/>
              </a:rPr>
              <a:t>Covariance if two values are moving in the same direction</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a:p>
            <a:pPr indent="0" lvl="0" marL="0" rtl="0" algn="l">
              <a:spcBef>
                <a:spcPts val="0"/>
              </a:spcBef>
              <a:spcAft>
                <a:spcPts val="0"/>
              </a:spcAft>
              <a:buNone/>
            </a:pPr>
            <a:r>
              <a:t/>
            </a:r>
            <a:endParaRPr sz="2500">
              <a:solidFill>
                <a:srgbClr val="FFFFFF"/>
              </a:solidFill>
              <a:latin typeface="Arial"/>
              <a:ea typeface="Arial"/>
              <a:cs typeface="Arial"/>
              <a:sym typeface="Arial"/>
            </a:endParaRPr>
          </a:p>
        </p:txBody>
      </p:sp>
      <p:pic>
        <p:nvPicPr>
          <p:cNvPr id="832" name="Google Shape;832;gd168f30dae_0_61"/>
          <p:cNvPicPr preferRelativeResize="0"/>
          <p:nvPr/>
        </p:nvPicPr>
        <p:blipFill>
          <a:blip r:embed="rId3">
            <a:alphaModFix/>
          </a:blip>
          <a:stretch>
            <a:fillRect/>
          </a:stretch>
        </p:blipFill>
        <p:spPr>
          <a:xfrm>
            <a:off x="4886625" y="1840313"/>
            <a:ext cx="3352800" cy="2657475"/>
          </a:xfrm>
          <a:prstGeom prst="rect">
            <a:avLst/>
          </a:prstGeom>
          <a:noFill/>
          <a:ln>
            <a:noFill/>
          </a:ln>
        </p:spPr>
      </p:pic>
      <p:graphicFrame>
        <p:nvGraphicFramePr>
          <p:cNvPr id="833" name="Google Shape;833;gd168f30dae_0_61"/>
          <p:cNvGraphicFramePr/>
          <p:nvPr/>
        </p:nvGraphicFramePr>
        <p:xfrm>
          <a:off x="1809700" y="2316125"/>
          <a:ext cx="3000000" cy="3000000"/>
        </p:xfrm>
        <a:graphic>
          <a:graphicData uri="http://schemas.openxmlformats.org/drawingml/2006/table">
            <a:tbl>
              <a:tblPr>
                <a:noFill/>
                <a:tableStyleId>{9E7F9CDF-111C-4C61-B3D9-15B239197F3A}</a:tableStyleId>
              </a:tblPr>
              <a:tblGrid>
                <a:gridCol w="1205400"/>
                <a:gridCol w="1205400"/>
              </a:tblGrid>
              <a:tr h="381000">
                <a:tc>
                  <a:txBody>
                    <a:bodyPr/>
                    <a:lstStyle/>
                    <a:p>
                      <a:pPr indent="0" lvl="0" marL="0" rtl="0" algn="l">
                        <a:spcBef>
                          <a:spcPts val="0"/>
                        </a:spcBef>
                        <a:spcAft>
                          <a:spcPts val="0"/>
                        </a:spcAft>
                        <a:buNone/>
                      </a:pPr>
                      <a:r>
                        <a:rPr lang="en">
                          <a:solidFill>
                            <a:srgbClr val="FFFFFF"/>
                          </a:solidFill>
                        </a:rPr>
                        <a:t>Age</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
                          <a:solidFill>
                            <a:srgbClr val="FFFFFF"/>
                          </a:solidFill>
                        </a:rPr>
                        <a:t>Internet use</a:t>
                      </a:r>
                      <a:endParaRPr/>
                    </a:p>
                  </a:txBody>
                  <a:tcPr marT="91425" marB="91425" marR="91425" marL="91425"/>
                </a:tc>
              </a:tr>
              <a:tr h="381000">
                <a:tc>
                  <a:txBody>
                    <a:bodyPr/>
                    <a:lstStyle/>
                    <a:p>
                      <a:pPr indent="0" lvl="0" marL="0" rtl="0" algn="l">
                        <a:spcBef>
                          <a:spcPts val="0"/>
                        </a:spcBef>
                        <a:spcAft>
                          <a:spcPts val="0"/>
                        </a:spcAft>
                        <a:buNone/>
                      </a:pPr>
                      <a:r>
                        <a:rPr lang="en">
                          <a:solidFill>
                            <a:srgbClr val="FFFFFF"/>
                          </a:solidFill>
                        </a:rPr>
                        <a:t>18</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
                          <a:solidFill>
                            <a:srgbClr val="FFFFFF"/>
                          </a:solidFill>
                        </a:rPr>
                        <a:t>125</a:t>
                      </a:r>
                      <a:endParaRPr>
                        <a:solidFill>
                          <a:srgbClr val="FFFFFF"/>
                        </a:solidFill>
                      </a:endParaRPr>
                    </a:p>
                  </a:txBody>
                  <a:tcPr marT="91425" marB="91425" marR="91425" marL="91425"/>
                </a:tc>
              </a:tr>
              <a:tr h="381000">
                <a:tc>
                  <a:txBody>
                    <a:bodyPr/>
                    <a:lstStyle/>
                    <a:p>
                      <a:pPr indent="0" lvl="0" marL="0" rtl="0" algn="l">
                        <a:spcBef>
                          <a:spcPts val="0"/>
                        </a:spcBef>
                        <a:spcAft>
                          <a:spcPts val="0"/>
                        </a:spcAft>
                        <a:buNone/>
                      </a:pPr>
                      <a:r>
                        <a:rPr lang="en">
                          <a:solidFill>
                            <a:srgbClr val="FFFFFF"/>
                          </a:solidFill>
                        </a:rPr>
                        <a:t>25</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
                          <a:solidFill>
                            <a:srgbClr val="FFFFFF"/>
                          </a:solidFill>
                        </a:rPr>
                        <a:t>120</a:t>
                      </a:r>
                      <a:endParaRPr>
                        <a:solidFill>
                          <a:srgbClr val="FFFFFF"/>
                        </a:solidFill>
                      </a:endParaRPr>
                    </a:p>
                  </a:txBody>
                  <a:tcPr marT="91425" marB="91425" marR="91425" marL="91425"/>
                </a:tc>
              </a:tr>
              <a:tr h="381000">
                <a:tc>
                  <a:txBody>
                    <a:bodyPr/>
                    <a:lstStyle/>
                    <a:p>
                      <a:pPr indent="0" lvl="0" marL="0" rtl="0" algn="l">
                        <a:spcBef>
                          <a:spcPts val="0"/>
                        </a:spcBef>
                        <a:spcAft>
                          <a:spcPts val="0"/>
                        </a:spcAft>
                        <a:buNone/>
                      </a:pPr>
                      <a:r>
                        <a:rPr lang="en">
                          <a:solidFill>
                            <a:srgbClr val="FFFFFF"/>
                          </a:solidFill>
                        </a:rPr>
                        <a:t>40</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
                          <a:solidFill>
                            <a:srgbClr val="FFFFFF"/>
                          </a:solidFill>
                        </a:rPr>
                        <a:t>100</a:t>
                      </a:r>
                      <a:endParaRPr>
                        <a:solidFill>
                          <a:srgbClr val="FFFFFF"/>
                        </a:solidFill>
                      </a:endParaRPr>
                    </a:p>
                  </a:txBody>
                  <a:tcPr marT="91425" marB="91425" marR="91425" marL="91425"/>
                </a:tc>
              </a:tr>
              <a:tr h="381000">
                <a:tc>
                  <a:txBody>
                    <a:bodyPr/>
                    <a:lstStyle/>
                    <a:p>
                      <a:pPr indent="0" lvl="0" marL="0" rtl="0" algn="l">
                        <a:spcBef>
                          <a:spcPts val="0"/>
                        </a:spcBef>
                        <a:spcAft>
                          <a:spcPts val="0"/>
                        </a:spcAft>
                        <a:buNone/>
                      </a:pPr>
                      <a:r>
                        <a:rPr lang="en">
                          <a:solidFill>
                            <a:srgbClr val="FFFFFF"/>
                          </a:solidFill>
                        </a:rPr>
                        <a:t>50</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
                          <a:solidFill>
                            <a:srgbClr val="FFFFFF"/>
                          </a:solidFill>
                        </a:rPr>
                        <a:t>70</a:t>
                      </a:r>
                      <a:endParaRPr>
                        <a:solidFill>
                          <a:srgbClr val="FFFFFF"/>
                        </a:solidFill>
                      </a:endParaRPr>
                    </a:p>
                  </a:txBody>
                  <a:tcPr marT="91425" marB="91425" marR="91425" marL="91425"/>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g7b4558dcd8_1_266"/>
          <p:cNvSpPr txBox="1"/>
          <p:nvPr/>
        </p:nvSpPr>
        <p:spPr>
          <a:xfrm>
            <a:off x="1303800" y="306000"/>
            <a:ext cx="7030500" cy="61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2"/>
              </a:buClr>
              <a:buSzPts val="2800"/>
              <a:buFont typeface="Maven Pro"/>
              <a:buNone/>
            </a:pPr>
            <a:r>
              <a:rPr b="1" i="0" lang="en" sz="2800" u="none" cap="none" strike="noStrike">
                <a:solidFill>
                  <a:schemeClr val="lt1"/>
                </a:solidFill>
                <a:latin typeface="Arial"/>
                <a:ea typeface="Arial"/>
                <a:cs typeface="Arial"/>
                <a:sym typeface="Arial"/>
              </a:rPr>
              <a:t>Association between quantitative variables </a:t>
            </a:r>
            <a:endParaRPr/>
          </a:p>
          <a:p>
            <a:pPr indent="0" lvl="0" marL="0" marR="0" rtl="0" algn="ctr">
              <a:lnSpc>
                <a:spcPct val="100000"/>
              </a:lnSpc>
              <a:spcBef>
                <a:spcPts val="0"/>
              </a:spcBef>
              <a:spcAft>
                <a:spcPts val="0"/>
              </a:spcAft>
              <a:buClr>
                <a:schemeClr val="dk2"/>
              </a:buClr>
              <a:buSzPts val="2800"/>
              <a:buFont typeface="Maven Pro"/>
              <a:buNone/>
            </a:pPr>
            <a:r>
              <a:t/>
            </a:r>
            <a:endParaRPr b="1" i="0" sz="2800" u="none" cap="none" strike="noStrike">
              <a:solidFill>
                <a:schemeClr val="lt1"/>
              </a:solidFill>
              <a:latin typeface="Arial"/>
              <a:ea typeface="Arial"/>
              <a:cs typeface="Arial"/>
              <a:sym typeface="Arial"/>
            </a:endParaRPr>
          </a:p>
        </p:txBody>
      </p:sp>
      <p:sp>
        <p:nvSpPr>
          <p:cNvPr id="839" name="Google Shape;839;g7b4558dcd8_1_266"/>
          <p:cNvSpPr txBox="1"/>
          <p:nvPr/>
        </p:nvSpPr>
        <p:spPr>
          <a:xfrm>
            <a:off x="1303800" y="1235243"/>
            <a:ext cx="7030500" cy="17543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Statistic used to measure association between quantitative variables is called correlation. It is a single number of statistics for linear association. Correlation is a measure of linear association.</a:t>
            </a:r>
            <a:endParaRPr/>
          </a:p>
          <a:p>
            <a:pPr indent="0" lvl="0" marL="0" marR="0" rtl="0" algn="l">
              <a:lnSpc>
                <a:spcPct val="100000"/>
              </a:lnSpc>
              <a:spcBef>
                <a:spcPts val="0"/>
              </a:spcBef>
              <a:spcAft>
                <a:spcPts val="0"/>
              </a:spcAft>
              <a:buNone/>
            </a:pPr>
            <a:r>
              <a:t/>
            </a:r>
            <a:endParaRPr b="0" i="0" sz="18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840" name="Google Shape;840;g7b4558dcd8_1_266"/>
          <p:cNvPicPr preferRelativeResize="0"/>
          <p:nvPr/>
        </p:nvPicPr>
        <p:blipFill rotWithShape="1">
          <a:blip r:embed="rId3">
            <a:alphaModFix/>
          </a:blip>
          <a:srcRect b="0" l="0" r="0" t="0"/>
          <a:stretch/>
        </p:blipFill>
        <p:spPr>
          <a:xfrm>
            <a:off x="2742944" y="2237047"/>
            <a:ext cx="3658111" cy="276263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gff23e09500_0_0"/>
          <p:cNvSpPr txBox="1"/>
          <p:nvPr>
            <p:ph type="title"/>
          </p:nvPr>
        </p:nvSpPr>
        <p:spPr>
          <a:xfrm>
            <a:off x="1303800" y="375450"/>
            <a:ext cx="7030500" cy="798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solidFill>
                  <a:schemeClr val="lt1"/>
                </a:solidFill>
              </a:rPr>
              <a:t>Population vs Sample</a:t>
            </a:r>
            <a:endParaRPr sz="3600">
              <a:solidFill>
                <a:schemeClr val="lt1"/>
              </a:solidFill>
            </a:endParaRPr>
          </a:p>
        </p:txBody>
      </p:sp>
      <p:sp>
        <p:nvSpPr>
          <p:cNvPr id="567" name="Google Shape;567;gff23e09500_0_0"/>
          <p:cNvSpPr txBox="1"/>
          <p:nvPr>
            <p:ph idx="1" type="body"/>
          </p:nvPr>
        </p:nvSpPr>
        <p:spPr>
          <a:xfrm>
            <a:off x="1303800" y="1397075"/>
            <a:ext cx="7030500" cy="32832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1600"/>
              </a:spcBef>
              <a:spcAft>
                <a:spcPts val="0"/>
              </a:spcAft>
              <a:buClr>
                <a:schemeClr val="lt1"/>
              </a:buClr>
              <a:buSzPts val="2400"/>
              <a:buFont typeface="Arial"/>
              <a:buChar char="●"/>
            </a:pPr>
            <a:r>
              <a:rPr b="1" lang="en" sz="2400">
                <a:solidFill>
                  <a:schemeClr val="lt1"/>
                </a:solidFill>
                <a:latin typeface="Arial"/>
                <a:ea typeface="Arial"/>
                <a:cs typeface="Arial"/>
                <a:sym typeface="Arial"/>
              </a:rPr>
              <a:t>Population</a:t>
            </a:r>
            <a:endParaRPr b="1" sz="24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sz="1800">
                <a:solidFill>
                  <a:schemeClr val="lt1"/>
                </a:solidFill>
                <a:latin typeface="Arial"/>
                <a:ea typeface="Arial"/>
                <a:cs typeface="Arial"/>
                <a:sym typeface="Arial"/>
              </a:rPr>
              <a:t>Population is the broader group of people to whom you intend to generalize the results </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1800">
              <a:solidFill>
                <a:schemeClr val="lt1"/>
              </a:solidFill>
              <a:latin typeface="Arial"/>
              <a:ea typeface="Arial"/>
              <a:cs typeface="Arial"/>
              <a:sym typeface="Arial"/>
            </a:endParaRPr>
          </a:p>
          <a:p>
            <a:pPr indent="-381000" lvl="0" marL="457200" rtl="0" algn="l">
              <a:spcBef>
                <a:spcPts val="0"/>
              </a:spcBef>
              <a:spcAft>
                <a:spcPts val="0"/>
              </a:spcAft>
              <a:buClr>
                <a:schemeClr val="lt1"/>
              </a:buClr>
              <a:buSzPts val="2400"/>
              <a:buFont typeface="Arial"/>
              <a:buChar char="●"/>
            </a:pPr>
            <a:r>
              <a:rPr b="1" lang="en" sz="2400">
                <a:solidFill>
                  <a:schemeClr val="lt1"/>
                </a:solidFill>
                <a:latin typeface="Arial"/>
                <a:ea typeface="Arial"/>
                <a:cs typeface="Arial"/>
                <a:sym typeface="Arial"/>
              </a:rPr>
              <a:t>Sample</a:t>
            </a:r>
            <a:endParaRPr b="1" sz="2400">
              <a:solidFill>
                <a:schemeClr val="lt1"/>
              </a:solidFill>
              <a:latin typeface="Arial"/>
              <a:ea typeface="Arial"/>
              <a:cs typeface="Arial"/>
              <a:sym typeface="Arial"/>
            </a:endParaRPr>
          </a:p>
          <a:p>
            <a:pPr indent="0" lvl="0" marL="0" rtl="0" algn="l">
              <a:spcBef>
                <a:spcPts val="1600"/>
              </a:spcBef>
              <a:spcAft>
                <a:spcPts val="0"/>
              </a:spcAft>
              <a:buSzPts val="1300"/>
              <a:buNone/>
            </a:pPr>
            <a:r>
              <a:rPr lang="en" sz="1800">
                <a:solidFill>
                  <a:schemeClr val="lt1"/>
                </a:solidFill>
                <a:latin typeface="Arial"/>
                <a:ea typeface="Arial"/>
                <a:cs typeface="Arial"/>
                <a:sym typeface="Arial"/>
              </a:rPr>
              <a:t>Sample is the specific group that you collect data from. To be a truly random sample, every subject in your target population must have an equal chance of being selected in your sample</a:t>
            </a:r>
            <a:r>
              <a:rPr lang="en" sz="1100">
                <a:solidFill>
                  <a:srgbClr val="666666"/>
                </a:solidFill>
                <a:highlight>
                  <a:schemeClr val="lt1"/>
                </a:highlight>
                <a:latin typeface="Arial"/>
                <a:ea typeface="Arial"/>
                <a:cs typeface="Arial"/>
                <a:sym typeface="Arial"/>
              </a:rPr>
              <a:t>.</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600"/>
              </a:spcBef>
              <a:spcAft>
                <a:spcPts val="1600"/>
              </a:spcAft>
              <a:buSzPts val="1300"/>
              <a:buNone/>
            </a:pPr>
            <a:r>
              <a:t/>
            </a:r>
            <a:endParaRPr sz="2400">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g7b4558dcd8_1_27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Correlation coefficient </a:t>
            </a:r>
            <a:endParaRPr>
              <a:solidFill>
                <a:srgbClr val="FFFFFF"/>
              </a:solidFill>
            </a:endParaRPr>
          </a:p>
        </p:txBody>
      </p:sp>
      <p:sp>
        <p:nvSpPr>
          <p:cNvPr id="846" name="Google Shape;846;g7b4558dcd8_1_273"/>
          <p:cNvSpPr txBox="1"/>
          <p:nvPr>
            <p:ph idx="1" type="body"/>
          </p:nvPr>
        </p:nvSpPr>
        <p:spPr>
          <a:xfrm>
            <a:off x="1303800" y="1360550"/>
            <a:ext cx="7030500" cy="31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rPr>
              <a:t>r</a:t>
            </a:r>
            <a:r>
              <a:rPr lang="en" sz="2400">
                <a:solidFill>
                  <a:srgbClr val="FFFFFF"/>
                </a:solidFill>
              </a:rPr>
              <a:t> = Covariance(x,y) / S(x) * S(y) </a:t>
            </a:r>
            <a:endParaRPr sz="2400">
              <a:solidFill>
                <a:srgbClr val="FFFFFF"/>
              </a:solidFill>
            </a:endParaRPr>
          </a:p>
          <a:p>
            <a:pPr indent="0" lvl="0" marL="0" rtl="0" algn="l">
              <a:spcBef>
                <a:spcPts val="0"/>
              </a:spcBef>
              <a:spcAft>
                <a:spcPts val="0"/>
              </a:spcAft>
              <a:buNone/>
            </a:pPr>
            <a:r>
              <a:t/>
            </a:r>
            <a:endParaRPr sz="2400">
              <a:solidFill>
                <a:srgbClr val="FFFFFF"/>
              </a:solidFill>
            </a:endParaRPr>
          </a:p>
          <a:p>
            <a:pPr indent="-381000" lvl="0" marL="457200" rtl="0" algn="l">
              <a:spcBef>
                <a:spcPts val="0"/>
              </a:spcBef>
              <a:spcAft>
                <a:spcPts val="0"/>
              </a:spcAft>
              <a:buClr>
                <a:srgbClr val="FFFFFF"/>
              </a:buClr>
              <a:buSzPts val="2400"/>
              <a:buChar char="●"/>
            </a:pPr>
            <a:r>
              <a:rPr lang="en" sz="2400">
                <a:solidFill>
                  <a:srgbClr val="FFFFFF"/>
                </a:solidFill>
              </a:rPr>
              <a:t>1 is perfect positive correlation</a:t>
            </a:r>
            <a:endParaRPr sz="2400">
              <a:solidFill>
                <a:srgbClr val="FFFFFF"/>
              </a:solidFill>
            </a:endParaRPr>
          </a:p>
          <a:p>
            <a:pPr indent="-381000" lvl="0" marL="457200" rtl="0" algn="l">
              <a:spcBef>
                <a:spcPts val="0"/>
              </a:spcBef>
              <a:spcAft>
                <a:spcPts val="0"/>
              </a:spcAft>
              <a:buClr>
                <a:srgbClr val="FFFFFF"/>
              </a:buClr>
              <a:buSzPts val="2400"/>
              <a:buChar char="●"/>
            </a:pPr>
            <a:r>
              <a:rPr lang="en" sz="2400">
                <a:solidFill>
                  <a:srgbClr val="FFFFFF"/>
                </a:solidFill>
              </a:rPr>
              <a:t>-1 is perfect negative correlation</a:t>
            </a:r>
            <a:endParaRPr sz="2400">
              <a:solidFill>
                <a:srgbClr val="FFFFFF"/>
              </a:solidFill>
            </a:endParaRPr>
          </a:p>
          <a:p>
            <a:pPr indent="-381000" lvl="0" marL="457200" rtl="0" algn="l">
              <a:spcBef>
                <a:spcPts val="0"/>
              </a:spcBef>
              <a:spcAft>
                <a:spcPts val="0"/>
              </a:spcAft>
              <a:buClr>
                <a:srgbClr val="FFFFFF"/>
              </a:buClr>
              <a:buSzPts val="2400"/>
              <a:buChar char="●"/>
            </a:pPr>
            <a:r>
              <a:rPr lang="en" sz="2400">
                <a:solidFill>
                  <a:srgbClr val="FFFFFF"/>
                </a:solidFill>
              </a:rPr>
              <a:t>0 means no correletion</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sp>
        <p:nvSpPr>
          <p:cNvPr id="851" name="Google Shape;851;gff23e09500_0_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Hypothesis Testing </a:t>
            </a:r>
            <a:endParaRPr>
              <a:solidFill>
                <a:srgbClr val="FFFFFF"/>
              </a:solidFill>
            </a:endParaRPr>
          </a:p>
        </p:txBody>
      </p:sp>
      <p:sp>
        <p:nvSpPr>
          <p:cNvPr id="852" name="Google Shape;852;gff23e09500_0_20"/>
          <p:cNvSpPr txBox="1"/>
          <p:nvPr>
            <p:ph idx="1" type="body"/>
          </p:nvPr>
        </p:nvSpPr>
        <p:spPr>
          <a:xfrm>
            <a:off x="1303800" y="986250"/>
            <a:ext cx="7030500" cy="3171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t/>
            </a:r>
            <a:endParaRPr sz="2400">
              <a:solidFill>
                <a:srgbClr val="FFFFFF"/>
              </a:solidFill>
            </a:endParaRPr>
          </a:p>
          <a:p>
            <a:pPr indent="0" lvl="0" marL="0" marR="0" rtl="0" algn="l">
              <a:lnSpc>
                <a:spcPct val="115000"/>
              </a:lnSpc>
              <a:spcBef>
                <a:spcPts val="0"/>
              </a:spcBef>
              <a:spcAft>
                <a:spcPts val="0"/>
              </a:spcAft>
              <a:buNone/>
            </a:pPr>
            <a:r>
              <a:rPr lang="en" sz="2400">
                <a:solidFill>
                  <a:srgbClr val="FFFFFF"/>
                </a:solidFill>
              </a:rPr>
              <a:t>Hypothesis testing is a statistical inference technique used to confirm or refute statements made about a population using the sample data provided. We can think of hypothesis testing as an experiment, an hypothesis is made before the experiment starts. After experimentation, we would confirm if the results agree with the statement or not.</a:t>
            </a:r>
            <a:endParaRPr sz="1500">
              <a:solidFill>
                <a:srgbClr val="292929"/>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6" name="Shape 856"/>
        <p:cNvGrpSpPr/>
        <p:nvPr/>
      </p:nvGrpSpPr>
      <p:grpSpPr>
        <a:xfrm>
          <a:off x="0" y="0"/>
          <a:ext cx="0" cy="0"/>
          <a:chOff x="0" y="0"/>
          <a:chExt cx="0" cy="0"/>
        </a:xfrm>
      </p:grpSpPr>
      <p:sp>
        <p:nvSpPr>
          <p:cNvPr id="857" name="Google Shape;857;gff23e09500_0_26"/>
          <p:cNvSpPr txBox="1"/>
          <p:nvPr>
            <p:ph type="title"/>
          </p:nvPr>
        </p:nvSpPr>
        <p:spPr>
          <a:xfrm>
            <a:off x="1303800" y="3437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Hypothesis Testing </a:t>
            </a:r>
            <a:endParaRPr>
              <a:solidFill>
                <a:srgbClr val="FFFFFF"/>
              </a:solidFill>
            </a:endParaRPr>
          </a:p>
        </p:txBody>
      </p:sp>
      <p:sp>
        <p:nvSpPr>
          <p:cNvPr id="858" name="Google Shape;858;gff23e09500_0_26"/>
          <p:cNvSpPr txBox="1"/>
          <p:nvPr>
            <p:ph idx="1" type="body"/>
          </p:nvPr>
        </p:nvSpPr>
        <p:spPr>
          <a:xfrm>
            <a:off x="1303800" y="589875"/>
            <a:ext cx="7030500" cy="3171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t/>
            </a:r>
            <a:endParaRPr sz="2400">
              <a:solidFill>
                <a:srgbClr val="FFFFFF"/>
              </a:solidFill>
            </a:endParaRPr>
          </a:p>
          <a:p>
            <a:pPr indent="0" lvl="0" marL="0" marR="0" rtl="0" algn="l">
              <a:lnSpc>
                <a:spcPct val="115000"/>
              </a:lnSpc>
              <a:spcBef>
                <a:spcPts val="0"/>
              </a:spcBef>
              <a:spcAft>
                <a:spcPts val="0"/>
              </a:spcAft>
              <a:buNone/>
            </a:pPr>
            <a:r>
              <a:rPr lang="en" sz="2400">
                <a:solidFill>
                  <a:srgbClr val="FFFFFF"/>
                </a:solidFill>
              </a:rPr>
              <a:t>Hypothesis testing is one of the most significant aspects of inferential statistics. There are several tests applied in hypothesis testing and the specific test to use depends on the data and purpose of the test. </a:t>
            </a:r>
            <a:endParaRPr sz="2400">
              <a:solidFill>
                <a:srgbClr val="FFFFFF"/>
              </a:solidFill>
            </a:endParaRPr>
          </a:p>
          <a:p>
            <a:pPr indent="0" lvl="0" marL="0" marR="0" rtl="0" algn="l">
              <a:lnSpc>
                <a:spcPct val="115000"/>
              </a:lnSpc>
              <a:spcBef>
                <a:spcPts val="0"/>
              </a:spcBef>
              <a:spcAft>
                <a:spcPts val="0"/>
              </a:spcAft>
              <a:buNone/>
            </a:pPr>
            <a:r>
              <a:t/>
            </a:r>
            <a:endParaRPr sz="2400">
              <a:solidFill>
                <a:srgbClr val="FFFFFF"/>
              </a:solidFill>
            </a:endParaRPr>
          </a:p>
          <a:p>
            <a:pPr indent="-355600" lvl="0" marL="914400" marR="0" rtl="0" algn="l">
              <a:lnSpc>
                <a:spcPct val="115000"/>
              </a:lnSpc>
              <a:spcBef>
                <a:spcPts val="0"/>
              </a:spcBef>
              <a:spcAft>
                <a:spcPts val="0"/>
              </a:spcAft>
              <a:buClr>
                <a:srgbClr val="FFFFFF"/>
              </a:buClr>
              <a:buSzPts val="2000"/>
              <a:buChar char="●"/>
            </a:pPr>
            <a:r>
              <a:rPr lang="en" sz="2000">
                <a:solidFill>
                  <a:srgbClr val="FFFFFF"/>
                </a:solidFill>
              </a:rPr>
              <a:t>Z Test &amp; T-Test</a:t>
            </a:r>
            <a:endParaRPr sz="2000">
              <a:solidFill>
                <a:srgbClr val="FFFFFF"/>
              </a:solidFill>
            </a:endParaRPr>
          </a:p>
          <a:p>
            <a:pPr indent="-355600" lvl="0" marL="914400" marR="0" rtl="0" algn="l">
              <a:lnSpc>
                <a:spcPct val="115000"/>
              </a:lnSpc>
              <a:spcBef>
                <a:spcPts val="0"/>
              </a:spcBef>
              <a:spcAft>
                <a:spcPts val="0"/>
              </a:spcAft>
              <a:buClr>
                <a:srgbClr val="FFFFFF"/>
              </a:buClr>
              <a:buSzPts val="2000"/>
              <a:buChar char="●"/>
            </a:pPr>
            <a:r>
              <a:rPr lang="en" sz="2000">
                <a:solidFill>
                  <a:srgbClr val="FFFFFF"/>
                </a:solidFill>
              </a:rPr>
              <a:t>Correlation Test</a:t>
            </a:r>
            <a:endParaRPr sz="2000">
              <a:solidFill>
                <a:srgbClr val="FFFFFF"/>
              </a:solidFill>
            </a:endParaRPr>
          </a:p>
          <a:p>
            <a:pPr indent="-355600" lvl="0" marL="914400" marR="0" rtl="0" algn="l">
              <a:lnSpc>
                <a:spcPct val="115000"/>
              </a:lnSpc>
              <a:spcBef>
                <a:spcPts val="0"/>
              </a:spcBef>
              <a:spcAft>
                <a:spcPts val="0"/>
              </a:spcAft>
              <a:buClr>
                <a:srgbClr val="FFFFFF"/>
              </a:buClr>
              <a:buSzPts val="2000"/>
              <a:buChar char="●"/>
            </a:pPr>
            <a:r>
              <a:rPr lang="en" sz="2000">
                <a:solidFill>
                  <a:srgbClr val="FFFFFF"/>
                </a:solidFill>
              </a:rPr>
              <a:t>Chi Square Tests</a:t>
            </a:r>
            <a:endParaRPr sz="1100">
              <a:solidFill>
                <a:srgbClr val="292929"/>
              </a:solidFill>
              <a:highlight>
                <a:srgbClr val="FFFFFF"/>
              </a:highlight>
              <a:latin typeface="Georgia"/>
              <a:ea typeface="Georgia"/>
              <a:cs typeface="Georgia"/>
              <a:sym typeface="Georgia"/>
            </a:endParaRPr>
          </a:p>
          <a:p>
            <a:pPr indent="0" lvl="0" marL="0" marR="0" rtl="0" algn="l">
              <a:lnSpc>
                <a:spcPct val="115000"/>
              </a:lnSpc>
              <a:spcBef>
                <a:spcPts val="0"/>
              </a:spcBef>
              <a:spcAft>
                <a:spcPts val="0"/>
              </a:spcAft>
              <a:buNone/>
            </a:pPr>
            <a:r>
              <a:t/>
            </a:r>
            <a:endParaRPr sz="2400">
              <a:solidFill>
                <a:srgbClr val="FFFFFF"/>
              </a:solidFill>
            </a:endParaRPr>
          </a:p>
          <a:p>
            <a:pPr indent="0" lvl="0" marL="0" rtl="0" algn="l">
              <a:spcBef>
                <a:spcPts val="0"/>
              </a:spcBef>
              <a:spcAft>
                <a:spcPts val="0"/>
              </a:spcAft>
              <a:buNone/>
            </a:pPr>
            <a:r>
              <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gff23e09500_0_32"/>
          <p:cNvSpPr txBox="1"/>
          <p:nvPr>
            <p:ph type="title"/>
          </p:nvPr>
        </p:nvSpPr>
        <p:spPr>
          <a:xfrm>
            <a:off x="1303800" y="343775"/>
            <a:ext cx="70305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Z Test &amp; T-Test </a:t>
            </a:r>
            <a:endParaRPr>
              <a:solidFill>
                <a:srgbClr val="FFFFFF"/>
              </a:solidFill>
            </a:endParaRPr>
          </a:p>
        </p:txBody>
      </p:sp>
      <p:sp>
        <p:nvSpPr>
          <p:cNvPr id="864" name="Google Shape;864;gff23e09500_0_32"/>
          <p:cNvSpPr txBox="1"/>
          <p:nvPr>
            <p:ph idx="1" type="body"/>
          </p:nvPr>
        </p:nvSpPr>
        <p:spPr>
          <a:xfrm>
            <a:off x="1303800" y="1028700"/>
            <a:ext cx="7030500" cy="2732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100">
                <a:solidFill>
                  <a:srgbClr val="FFFFFF"/>
                </a:solidFill>
              </a:rPr>
              <a:t>Z-Test is a hypothesis test typically used to determine if the means of two populations are significantly different or if the mean of a population is greater than, less than or equivalent to a specific value. This test is used when the variance(s) of the population(s) is/are known. It is also applied when the data follows a </a:t>
            </a:r>
            <a:r>
              <a:rPr lang="en" sz="2100">
                <a:solidFill>
                  <a:srgbClr val="FFFFFF"/>
                </a:solidFill>
                <a:uFill>
                  <a:noFill/>
                </a:uFill>
                <a:hlinkClick r:id="rId3">
                  <a:extLst>
                    <a:ext uri="{A12FA001-AC4F-418D-AE19-62706E023703}">
                      <ahyp:hlinkClr val="tx"/>
                    </a:ext>
                  </a:extLst>
                </a:hlinkClick>
              </a:rPr>
              <a:t>normal distribution</a:t>
            </a:r>
            <a:r>
              <a:rPr lang="en" sz="2100">
                <a:solidFill>
                  <a:srgbClr val="FFFFFF"/>
                </a:solidFill>
              </a:rPr>
              <a:t>. When the sample size is large, it is also assumed that the data follows a normal distribution.</a:t>
            </a:r>
            <a:endParaRPr sz="21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8" name="Shape 868"/>
        <p:cNvGrpSpPr/>
        <p:nvPr/>
      </p:nvGrpSpPr>
      <p:grpSpPr>
        <a:xfrm>
          <a:off x="0" y="0"/>
          <a:ext cx="0" cy="0"/>
          <a:chOff x="0" y="0"/>
          <a:chExt cx="0" cy="0"/>
        </a:xfrm>
      </p:grpSpPr>
      <p:sp>
        <p:nvSpPr>
          <p:cNvPr id="869" name="Google Shape;869;gff23e09500_0_42"/>
          <p:cNvSpPr txBox="1"/>
          <p:nvPr>
            <p:ph type="title"/>
          </p:nvPr>
        </p:nvSpPr>
        <p:spPr>
          <a:xfrm>
            <a:off x="1303800" y="343775"/>
            <a:ext cx="70305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Z Test &amp; T-Test </a:t>
            </a:r>
            <a:endParaRPr>
              <a:solidFill>
                <a:srgbClr val="FFFFFF"/>
              </a:solidFill>
            </a:endParaRPr>
          </a:p>
        </p:txBody>
      </p:sp>
      <p:pic>
        <p:nvPicPr>
          <p:cNvPr id="870" name="Google Shape;870;gff23e09500_0_42"/>
          <p:cNvPicPr preferRelativeResize="0"/>
          <p:nvPr/>
        </p:nvPicPr>
        <p:blipFill>
          <a:blip r:embed="rId3">
            <a:alphaModFix/>
          </a:blip>
          <a:stretch>
            <a:fillRect/>
          </a:stretch>
        </p:blipFill>
        <p:spPr>
          <a:xfrm>
            <a:off x="2481938" y="1460828"/>
            <a:ext cx="4180125" cy="22218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 name="Shape 874"/>
        <p:cNvGrpSpPr/>
        <p:nvPr/>
      </p:nvGrpSpPr>
      <p:grpSpPr>
        <a:xfrm>
          <a:off x="0" y="0"/>
          <a:ext cx="0" cy="0"/>
          <a:chOff x="0" y="0"/>
          <a:chExt cx="0" cy="0"/>
        </a:xfrm>
      </p:grpSpPr>
      <p:sp>
        <p:nvSpPr>
          <p:cNvPr id="875" name="Google Shape;875;gff23e09500_0_54"/>
          <p:cNvSpPr txBox="1"/>
          <p:nvPr>
            <p:ph type="title"/>
          </p:nvPr>
        </p:nvSpPr>
        <p:spPr>
          <a:xfrm>
            <a:off x="1303800" y="343775"/>
            <a:ext cx="70305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Z Test &amp; T-Test </a:t>
            </a:r>
            <a:endParaRPr>
              <a:solidFill>
                <a:srgbClr val="FFFFFF"/>
              </a:solidFill>
            </a:endParaRPr>
          </a:p>
        </p:txBody>
      </p:sp>
      <p:sp>
        <p:nvSpPr>
          <p:cNvPr id="876" name="Google Shape;876;gff23e09500_0_54"/>
          <p:cNvSpPr txBox="1"/>
          <p:nvPr>
            <p:ph idx="1" type="body"/>
          </p:nvPr>
        </p:nvSpPr>
        <p:spPr>
          <a:xfrm>
            <a:off x="1303800" y="1028700"/>
            <a:ext cx="7030500" cy="2732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100">
                <a:solidFill>
                  <a:srgbClr val="FFFFFF"/>
                </a:solidFill>
              </a:rPr>
              <a:t>Using a case study of the performance of students in 2 classes, the Z Test can be used to ascertain if there is a significant difference in score. In this scenario, the null hypothesis is that the mean scores from the two classes are equal. The hypothesis test would enable us to support or refute this claim. Usually, for hypothesis tests, a 5% </a:t>
            </a:r>
            <a:r>
              <a:rPr lang="en" sz="2100">
                <a:solidFill>
                  <a:srgbClr val="FFFFFF"/>
                </a:solidFill>
                <a:uFill>
                  <a:noFill/>
                </a:uFill>
                <a:hlinkClick r:id="rId3">
                  <a:extLst>
                    <a:ext uri="{A12FA001-AC4F-418D-AE19-62706E023703}">
                      <ahyp:hlinkClr val="tx"/>
                    </a:ext>
                  </a:extLst>
                </a:hlinkClick>
              </a:rPr>
              <a:t>level of significance</a:t>
            </a:r>
            <a:r>
              <a:rPr lang="en" sz="2100">
                <a:solidFill>
                  <a:srgbClr val="FFFFFF"/>
                </a:solidFill>
              </a:rPr>
              <a:t> is applied and the claim is rejected if the </a:t>
            </a:r>
            <a:r>
              <a:rPr lang="en" sz="2100">
                <a:solidFill>
                  <a:srgbClr val="FFFFFF"/>
                </a:solidFill>
                <a:uFill>
                  <a:noFill/>
                </a:uFill>
                <a:hlinkClick r:id="rId4">
                  <a:extLst>
                    <a:ext uri="{A12FA001-AC4F-418D-AE19-62706E023703}">
                      <ahyp:hlinkClr val="tx"/>
                    </a:ext>
                  </a:extLst>
                </a:hlinkClick>
              </a:rPr>
              <a:t>p-value</a:t>
            </a:r>
            <a:r>
              <a:rPr lang="en" sz="2100">
                <a:solidFill>
                  <a:srgbClr val="FFFFFF"/>
                </a:solidFill>
              </a:rPr>
              <a:t> produced is less than the level of significance.</a:t>
            </a:r>
            <a:endParaRPr sz="21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gff23e09500_0_48"/>
          <p:cNvSpPr txBox="1"/>
          <p:nvPr>
            <p:ph type="title"/>
          </p:nvPr>
        </p:nvSpPr>
        <p:spPr>
          <a:xfrm>
            <a:off x="1303800" y="343775"/>
            <a:ext cx="70305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Z Test &amp; T-Test </a:t>
            </a:r>
            <a:endParaRPr>
              <a:solidFill>
                <a:srgbClr val="FFFFFF"/>
              </a:solidFill>
            </a:endParaRPr>
          </a:p>
        </p:txBody>
      </p:sp>
      <p:graphicFrame>
        <p:nvGraphicFramePr>
          <p:cNvPr id="882" name="Google Shape;882;gff23e09500_0_48"/>
          <p:cNvGraphicFramePr/>
          <p:nvPr/>
        </p:nvGraphicFramePr>
        <p:xfrm>
          <a:off x="1015950" y="1433313"/>
          <a:ext cx="3000000" cy="3000000"/>
        </p:xfrm>
        <a:graphic>
          <a:graphicData uri="http://schemas.openxmlformats.org/drawingml/2006/table">
            <a:tbl>
              <a:tblPr>
                <a:noFill/>
                <a:tableStyleId>{2A1C8073-6A54-4B00-A640-6A93A9B9FFAB}</a:tableStyleId>
              </a:tblPr>
              <a:tblGrid>
                <a:gridCol w="2237875"/>
                <a:gridCol w="5272050"/>
              </a:tblGrid>
              <a:tr h="863525">
                <a:tc>
                  <a:txBody>
                    <a:bodyPr/>
                    <a:lstStyle/>
                    <a:p>
                      <a:pPr indent="0" lvl="0" marL="0" rtl="0" algn="l">
                        <a:lnSpc>
                          <a:spcPct val="166666"/>
                        </a:lnSpc>
                        <a:spcBef>
                          <a:spcPts val="0"/>
                        </a:spcBef>
                        <a:spcAft>
                          <a:spcPts val="0"/>
                        </a:spcAft>
                        <a:buNone/>
                      </a:pPr>
                      <a:r>
                        <a:rPr b="1" lang="en" sz="700">
                          <a:solidFill>
                            <a:schemeClr val="lt1"/>
                          </a:solidFill>
                          <a:latin typeface="Courier New"/>
                          <a:ea typeface="Courier New"/>
                          <a:cs typeface="Courier New"/>
                          <a:sym typeface="Courier New"/>
                        </a:rPr>
                        <a:t>from statsmodels.stats.weights</a:t>
                      </a:r>
                      <a:r>
                        <a:rPr b="1" lang="en" sz="700">
                          <a:solidFill>
                            <a:schemeClr val="lt1"/>
                          </a:solidFill>
                          <a:latin typeface="Courier New"/>
                          <a:ea typeface="Courier New"/>
                          <a:cs typeface="Courier New"/>
                          <a:sym typeface="Courier New"/>
                        </a:rPr>
                        <a:t>ta</a:t>
                      </a:r>
                      <a:r>
                        <a:rPr b="1" lang="en" sz="700">
                          <a:solidFill>
                            <a:schemeClr val="lt1"/>
                          </a:solidFill>
                          <a:latin typeface="Courier New"/>
                          <a:ea typeface="Courier New"/>
                          <a:cs typeface="Courier New"/>
                          <a:sym typeface="Courier New"/>
                        </a:rPr>
                        <a:t>ts import ztest</a:t>
                      </a:r>
                      <a:endParaRPr b="1" sz="700">
                        <a:solidFill>
                          <a:schemeClr val="lt1"/>
                        </a:solidFill>
                        <a:latin typeface="Courier New"/>
                        <a:ea typeface="Courier New"/>
                        <a:cs typeface="Courier New"/>
                        <a:sym typeface="Courier New"/>
                      </a:endParaRPr>
                    </a:p>
                  </a:txBody>
                  <a:tcPr marT="38100" marB="9525" marR="95250" marL="95250"/>
                </a:tc>
                <a:tc>
                  <a:txBody>
                    <a:bodyPr/>
                    <a:lstStyle/>
                    <a:p>
                      <a:pPr indent="0" lvl="0" marL="0" rtl="0" algn="l">
                        <a:spcBef>
                          <a:spcPts val="0"/>
                        </a:spcBef>
                        <a:spcAft>
                          <a:spcPts val="0"/>
                        </a:spcAft>
                        <a:buNone/>
                      </a:pPr>
                      <a:r>
                        <a:t/>
                      </a:r>
                      <a:endParaRPr b="1" sz="1200">
                        <a:solidFill>
                          <a:schemeClr val="lt1"/>
                        </a:solidFill>
                      </a:endParaRPr>
                    </a:p>
                  </a:txBody>
                  <a:tcPr marT="91425" marB="91425" marR="91425" marL="91425"/>
                </a:tc>
              </a:tr>
              <a:tr h="560725">
                <a:tc>
                  <a:txBody>
                    <a:bodyPr/>
                    <a:lstStyle/>
                    <a:p>
                      <a:pPr indent="0" lvl="0" marL="0" rtl="0" algn="l">
                        <a:spcBef>
                          <a:spcPts val="0"/>
                        </a:spcBef>
                        <a:spcAft>
                          <a:spcPts val="0"/>
                        </a:spcAft>
                        <a:buNone/>
                      </a:pPr>
                      <a:r>
                        <a:t/>
                      </a:r>
                      <a:endParaRPr b="1" sz="1200">
                        <a:solidFill>
                          <a:schemeClr val="lt1"/>
                        </a:solidFill>
                      </a:endParaRPr>
                    </a:p>
                  </a:txBody>
                  <a:tcPr marT="9525" marB="9525" marR="95250" marL="95250"/>
                </a:tc>
                <a:tc>
                  <a:txBody>
                    <a:bodyPr/>
                    <a:lstStyle/>
                    <a:p>
                      <a:pPr indent="0" lvl="0" marL="0" rtl="0" algn="l">
                        <a:lnSpc>
                          <a:spcPct val="166666"/>
                        </a:lnSpc>
                        <a:spcBef>
                          <a:spcPts val="0"/>
                        </a:spcBef>
                        <a:spcAft>
                          <a:spcPts val="0"/>
                        </a:spcAft>
                        <a:buNone/>
                      </a:pPr>
                      <a:r>
                        <a:rPr b="1" lang="en" sz="900">
                          <a:solidFill>
                            <a:schemeClr val="lt1"/>
                          </a:solidFill>
                          <a:latin typeface="Courier New"/>
                          <a:ea typeface="Courier New"/>
                          <a:cs typeface="Courier New"/>
                          <a:sym typeface="Courier New"/>
                        </a:rPr>
                        <a:t>classA = [70, 80, 65, 42, 39, 92, 81, 54, 34, 56, 78, 92, 10, 95, 63, 55, 52, 58, 50, 61, 72, 73, 81, 82, 90, 42, 34, 42, 95, 82, 70, 70]</a:t>
                      </a:r>
                      <a:endParaRPr b="1" sz="900">
                        <a:solidFill>
                          <a:schemeClr val="lt1"/>
                        </a:solidFill>
                        <a:latin typeface="Courier New"/>
                        <a:ea typeface="Courier New"/>
                        <a:cs typeface="Courier New"/>
                        <a:sym typeface="Courier New"/>
                      </a:endParaRPr>
                    </a:p>
                  </a:txBody>
                  <a:tcPr marT="9525" marB="9525" marR="95250" marL="95250"/>
                </a:tc>
              </a:tr>
              <a:tr h="560725">
                <a:tc>
                  <a:txBody>
                    <a:bodyPr/>
                    <a:lstStyle/>
                    <a:p>
                      <a:pPr indent="0" lvl="0" marL="0" rtl="0" algn="l">
                        <a:spcBef>
                          <a:spcPts val="0"/>
                        </a:spcBef>
                        <a:spcAft>
                          <a:spcPts val="0"/>
                        </a:spcAft>
                        <a:buNone/>
                      </a:pPr>
                      <a:r>
                        <a:t/>
                      </a:r>
                      <a:endParaRPr b="1" sz="1200">
                        <a:solidFill>
                          <a:schemeClr val="lt1"/>
                        </a:solidFill>
                      </a:endParaRPr>
                    </a:p>
                  </a:txBody>
                  <a:tcPr marT="9525" marB="9525" marR="95250" marL="95250"/>
                </a:tc>
                <a:tc>
                  <a:txBody>
                    <a:bodyPr/>
                    <a:lstStyle/>
                    <a:p>
                      <a:pPr indent="0" lvl="0" marL="0" rtl="0" algn="l">
                        <a:lnSpc>
                          <a:spcPct val="166666"/>
                        </a:lnSpc>
                        <a:spcBef>
                          <a:spcPts val="0"/>
                        </a:spcBef>
                        <a:spcAft>
                          <a:spcPts val="0"/>
                        </a:spcAft>
                        <a:buNone/>
                      </a:pPr>
                      <a:r>
                        <a:rPr b="1" lang="en" sz="900">
                          <a:solidFill>
                            <a:schemeClr val="lt1"/>
                          </a:solidFill>
                          <a:latin typeface="Courier New"/>
                          <a:ea typeface="Courier New"/>
                          <a:cs typeface="Courier New"/>
                          <a:sym typeface="Courier New"/>
                        </a:rPr>
                        <a:t>classB = [70, 68, 69, 40, 80, 29, 50, 54, 34, 52, 67, 45, 50, 8, 50, 52, 52, 85, 40, 60, 72, 37, 17, 28, 70, 56, 34, 24, 80, 34, 80, 70]</a:t>
                      </a:r>
                      <a:endParaRPr b="1" sz="900">
                        <a:solidFill>
                          <a:schemeClr val="lt1"/>
                        </a:solidFill>
                        <a:latin typeface="Courier New"/>
                        <a:ea typeface="Courier New"/>
                        <a:cs typeface="Courier New"/>
                        <a:sym typeface="Courier New"/>
                      </a:endParaRPr>
                    </a:p>
                  </a:txBody>
                  <a:tcPr marT="9525" marB="9525" marR="95250" marL="95250"/>
                </a:tc>
              </a:tr>
              <a:tr h="448575">
                <a:tc>
                  <a:txBody>
                    <a:bodyPr/>
                    <a:lstStyle/>
                    <a:p>
                      <a:pPr indent="0" lvl="0" marL="0" rtl="0" algn="l">
                        <a:spcBef>
                          <a:spcPts val="0"/>
                        </a:spcBef>
                        <a:spcAft>
                          <a:spcPts val="0"/>
                        </a:spcAft>
                        <a:buNone/>
                      </a:pPr>
                      <a:r>
                        <a:t/>
                      </a:r>
                      <a:endParaRPr b="1" sz="1200">
                        <a:solidFill>
                          <a:schemeClr val="lt1"/>
                        </a:solidFill>
                      </a:endParaRPr>
                    </a:p>
                  </a:txBody>
                  <a:tcPr marT="9525" marB="9525" marR="95250" marL="95250"/>
                </a:tc>
                <a:tc>
                  <a:txBody>
                    <a:bodyPr/>
                    <a:lstStyle/>
                    <a:p>
                      <a:pPr indent="0" lvl="0" marL="0" rtl="0" algn="l">
                        <a:spcBef>
                          <a:spcPts val="0"/>
                        </a:spcBef>
                        <a:spcAft>
                          <a:spcPts val="0"/>
                        </a:spcAft>
                        <a:buNone/>
                      </a:pPr>
                      <a:r>
                        <a:t/>
                      </a:r>
                      <a:endParaRPr b="1" sz="700">
                        <a:solidFill>
                          <a:schemeClr val="lt1"/>
                        </a:solidFill>
                        <a:latin typeface="Courier New"/>
                        <a:ea typeface="Courier New"/>
                        <a:cs typeface="Courier New"/>
                        <a:sym typeface="Courier New"/>
                      </a:endParaRPr>
                    </a:p>
                    <a:p>
                      <a:pPr indent="0" lvl="0" marL="0" rtl="0" algn="l">
                        <a:lnSpc>
                          <a:spcPct val="166666"/>
                        </a:lnSpc>
                        <a:spcBef>
                          <a:spcPts val="0"/>
                        </a:spcBef>
                        <a:spcAft>
                          <a:spcPts val="0"/>
                        </a:spcAft>
                        <a:buNone/>
                      </a:pPr>
                      <a:r>
                        <a:t/>
                      </a:r>
                      <a:endParaRPr b="1" sz="700">
                        <a:solidFill>
                          <a:schemeClr val="lt1"/>
                        </a:solidFill>
                        <a:latin typeface="Courier New"/>
                        <a:ea typeface="Courier New"/>
                        <a:cs typeface="Courier New"/>
                        <a:sym typeface="Courier New"/>
                      </a:endParaRPr>
                    </a:p>
                  </a:txBody>
                  <a:tcPr marT="9525" marB="9525" marR="95250" marL="95250"/>
                </a:tc>
              </a:tr>
              <a:tr h="291575">
                <a:tc>
                  <a:txBody>
                    <a:bodyPr/>
                    <a:lstStyle/>
                    <a:p>
                      <a:pPr indent="0" lvl="0" marL="0" rtl="0" algn="l">
                        <a:spcBef>
                          <a:spcPts val="0"/>
                        </a:spcBef>
                        <a:spcAft>
                          <a:spcPts val="0"/>
                        </a:spcAft>
                        <a:buNone/>
                      </a:pPr>
                      <a:r>
                        <a:t/>
                      </a:r>
                      <a:endParaRPr b="1" sz="1200">
                        <a:solidFill>
                          <a:schemeClr val="lt1"/>
                        </a:solidFill>
                      </a:endParaRPr>
                    </a:p>
                  </a:txBody>
                  <a:tcPr marT="9525" marB="9525" marR="95250" marL="95250"/>
                </a:tc>
                <a:tc>
                  <a:txBody>
                    <a:bodyPr/>
                    <a:lstStyle/>
                    <a:p>
                      <a:pPr indent="0" lvl="0" marL="0" rtl="0" algn="l">
                        <a:lnSpc>
                          <a:spcPct val="166666"/>
                        </a:lnSpc>
                        <a:spcBef>
                          <a:spcPts val="0"/>
                        </a:spcBef>
                        <a:spcAft>
                          <a:spcPts val="0"/>
                        </a:spcAft>
                        <a:buNone/>
                      </a:pPr>
                      <a:r>
                        <a:rPr b="1" lang="en" sz="1100">
                          <a:solidFill>
                            <a:schemeClr val="lt1"/>
                          </a:solidFill>
                          <a:latin typeface="Courier New"/>
                          <a:ea typeface="Courier New"/>
                          <a:cs typeface="Courier New"/>
                          <a:sym typeface="Courier New"/>
                        </a:rPr>
                        <a:t>ztest(cityA, cityB, value=0)</a:t>
                      </a:r>
                      <a:endParaRPr b="1" sz="1100">
                        <a:solidFill>
                          <a:schemeClr val="lt1"/>
                        </a:solidFill>
                        <a:latin typeface="Courier New"/>
                        <a:ea typeface="Courier New"/>
                        <a:cs typeface="Courier New"/>
                        <a:sym typeface="Courier New"/>
                      </a:endParaRPr>
                    </a:p>
                  </a:txBody>
                  <a:tcPr marT="9525" marB="9525" marR="95250" marL="95250"/>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gff23e09500_0_63"/>
          <p:cNvSpPr txBox="1"/>
          <p:nvPr>
            <p:ph type="title"/>
          </p:nvPr>
        </p:nvSpPr>
        <p:spPr>
          <a:xfrm>
            <a:off x="1303800" y="343775"/>
            <a:ext cx="70305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Z Test &amp; T-Test </a:t>
            </a:r>
            <a:endParaRPr>
              <a:solidFill>
                <a:srgbClr val="FFFFFF"/>
              </a:solidFill>
            </a:endParaRPr>
          </a:p>
        </p:txBody>
      </p:sp>
      <p:sp>
        <p:nvSpPr>
          <p:cNvPr id="888" name="Google Shape;888;gff23e09500_0_63"/>
          <p:cNvSpPr txBox="1"/>
          <p:nvPr>
            <p:ph idx="1" type="body"/>
          </p:nvPr>
        </p:nvSpPr>
        <p:spPr>
          <a:xfrm>
            <a:off x="1303800" y="1028700"/>
            <a:ext cx="7030500" cy="2732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100">
                <a:solidFill>
                  <a:srgbClr val="FFFFFF"/>
                </a:solidFill>
              </a:rPr>
              <a:t>The T-Test has a similar purpose as the Z-Test. However, it is applied when the population standard deviation is not known, or for samples with small sample sizes (n &lt; 30).</a:t>
            </a:r>
            <a:endParaRPr sz="2100">
              <a:solidFill>
                <a:srgbClr val="FFFFFF"/>
              </a:solidFill>
            </a:endParaRPr>
          </a:p>
          <a:p>
            <a:pPr indent="0" lvl="0" marL="0" marR="0" rtl="0" algn="l">
              <a:lnSpc>
                <a:spcPct val="115000"/>
              </a:lnSpc>
              <a:spcBef>
                <a:spcPts val="0"/>
              </a:spcBef>
              <a:spcAft>
                <a:spcPts val="0"/>
              </a:spcAft>
              <a:buNone/>
            </a:pPr>
            <a:r>
              <a:t/>
            </a:r>
            <a:endParaRPr sz="2100">
              <a:solidFill>
                <a:srgbClr val="FFFFFF"/>
              </a:solidFill>
            </a:endParaRPr>
          </a:p>
        </p:txBody>
      </p:sp>
      <p:pic>
        <p:nvPicPr>
          <p:cNvPr id="889" name="Google Shape;889;gff23e09500_0_63"/>
          <p:cNvPicPr preferRelativeResize="0"/>
          <p:nvPr/>
        </p:nvPicPr>
        <p:blipFill>
          <a:blip r:embed="rId3">
            <a:alphaModFix/>
          </a:blip>
          <a:stretch>
            <a:fillRect/>
          </a:stretch>
        </p:blipFill>
        <p:spPr>
          <a:xfrm>
            <a:off x="3289688" y="2902050"/>
            <a:ext cx="2564618" cy="11890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 name="Shape 893"/>
        <p:cNvGrpSpPr/>
        <p:nvPr/>
      </p:nvGrpSpPr>
      <p:grpSpPr>
        <a:xfrm>
          <a:off x="0" y="0"/>
          <a:ext cx="0" cy="0"/>
          <a:chOff x="0" y="0"/>
          <a:chExt cx="0" cy="0"/>
        </a:xfrm>
      </p:grpSpPr>
      <p:sp>
        <p:nvSpPr>
          <p:cNvPr id="894" name="Google Shape;894;gff23e09500_0_70"/>
          <p:cNvSpPr txBox="1"/>
          <p:nvPr>
            <p:ph type="title"/>
          </p:nvPr>
        </p:nvSpPr>
        <p:spPr>
          <a:xfrm>
            <a:off x="1303800" y="343775"/>
            <a:ext cx="70305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Z Test &amp; T-Test </a:t>
            </a:r>
            <a:endParaRPr>
              <a:solidFill>
                <a:srgbClr val="FFFFFF"/>
              </a:solidFill>
            </a:endParaRPr>
          </a:p>
        </p:txBody>
      </p:sp>
      <p:sp>
        <p:nvSpPr>
          <p:cNvPr id="895" name="Google Shape;895;gff23e09500_0_70"/>
          <p:cNvSpPr txBox="1"/>
          <p:nvPr>
            <p:ph idx="1" type="body"/>
          </p:nvPr>
        </p:nvSpPr>
        <p:spPr>
          <a:xfrm>
            <a:off x="1303800" y="1028700"/>
            <a:ext cx="7030500" cy="2732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100">
                <a:solidFill>
                  <a:srgbClr val="FFFFFF"/>
                </a:solidFill>
              </a:rPr>
              <a:t>import scipy.stats as stats</a:t>
            </a:r>
            <a:endParaRPr sz="2100">
              <a:solidFill>
                <a:srgbClr val="FFFFFF"/>
              </a:solidFill>
            </a:endParaRPr>
          </a:p>
          <a:p>
            <a:pPr indent="0" lvl="0" marL="0" marR="0" rtl="0" algn="l">
              <a:lnSpc>
                <a:spcPct val="115000"/>
              </a:lnSpc>
              <a:spcBef>
                <a:spcPts val="0"/>
              </a:spcBef>
              <a:spcAft>
                <a:spcPts val="0"/>
              </a:spcAft>
              <a:buNone/>
            </a:pPr>
            <a:r>
              <a:rPr lang="en" sz="2100">
                <a:solidFill>
                  <a:srgbClr val="FFFFFF"/>
                </a:solidFill>
              </a:rPr>
              <a:t>speed = [15, 20, 10, 8, 7, 10, 8, 11, 12, 11]</a:t>
            </a:r>
            <a:endParaRPr sz="2100">
              <a:solidFill>
                <a:srgbClr val="FFFFFF"/>
              </a:solidFill>
            </a:endParaRPr>
          </a:p>
          <a:p>
            <a:pPr indent="0" lvl="0" marL="0" marR="0" rtl="0" algn="l">
              <a:lnSpc>
                <a:spcPct val="115000"/>
              </a:lnSpc>
              <a:spcBef>
                <a:spcPts val="0"/>
              </a:spcBef>
              <a:spcAft>
                <a:spcPts val="0"/>
              </a:spcAft>
              <a:buNone/>
            </a:pPr>
            <a:r>
              <a:t/>
            </a:r>
            <a:endParaRPr sz="2100">
              <a:solidFill>
                <a:srgbClr val="FFFFFF"/>
              </a:solidFill>
            </a:endParaRPr>
          </a:p>
          <a:p>
            <a:pPr indent="0" lvl="0" marL="0" marR="0" rtl="0" algn="l">
              <a:lnSpc>
                <a:spcPct val="115000"/>
              </a:lnSpc>
              <a:spcBef>
                <a:spcPts val="0"/>
              </a:spcBef>
              <a:spcAft>
                <a:spcPts val="0"/>
              </a:spcAft>
              <a:buNone/>
            </a:pPr>
            <a:r>
              <a:rPr lang="en" sz="2100">
                <a:solidFill>
                  <a:srgbClr val="FFFFFF"/>
                </a:solidFill>
              </a:rPr>
              <a:t>stats.ttest_1samp(speed, popmean=10)</a:t>
            </a:r>
            <a:endParaRPr sz="2100">
              <a:solidFill>
                <a:srgbClr val="FFFFFF"/>
              </a:solidFill>
            </a:endParaRPr>
          </a:p>
          <a:p>
            <a:pPr indent="0" lvl="0" marL="0" marR="0" rtl="0" algn="l">
              <a:lnSpc>
                <a:spcPct val="115000"/>
              </a:lnSpc>
              <a:spcBef>
                <a:spcPts val="0"/>
              </a:spcBef>
              <a:spcAft>
                <a:spcPts val="0"/>
              </a:spcAft>
              <a:buNone/>
            </a:pPr>
            <a:r>
              <a:t/>
            </a:r>
            <a:endParaRPr sz="2100">
              <a:solidFill>
                <a:srgbClr val="FFFFFF"/>
              </a:solidFill>
            </a:endParaRPr>
          </a:p>
          <a:p>
            <a:pPr indent="0" lvl="0" marL="0" marR="0" rtl="0" algn="l">
              <a:lnSpc>
                <a:spcPct val="115000"/>
              </a:lnSpc>
              <a:spcBef>
                <a:spcPts val="0"/>
              </a:spcBef>
              <a:spcAft>
                <a:spcPts val="0"/>
              </a:spcAft>
              <a:buNone/>
            </a:pPr>
            <a:r>
              <a:t/>
            </a:r>
            <a:endParaRPr sz="2100">
              <a:solidFill>
                <a:srgbClr val="FFFFFF"/>
              </a:solidFill>
            </a:endParaRPr>
          </a:p>
        </p:txBody>
      </p:sp>
      <p:pic>
        <p:nvPicPr>
          <p:cNvPr id="896" name="Google Shape;896;gff23e09500_0_70"/>
          <p:cNvPicPr preferRelativeResize="0"/>
          <p:nvPr/>
        </p:nvPicPr>
        <p:blipFill>
          <a:blip r:embed="rId3">
            <a:alphaModFix/>
          </a:blip>
          <a:stretch>
            <a:fillRect/>
          </a:stretch>
        </p:blipFill>
        <p:spPr>
          <a:xfrm>
            <a:off x="3289688" y="3289000"/>
            <a:ext cx="2564618" cy="11890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0" name="Shape 900"/>
        <p:cNvGrpSpPr/>
        <p:nvPr/>
      </p:nvGrpSpPr>
      <p:grpSpPr>
        <a:xfrm>
          <a:off x="0" y="0"/>
          <a:ext cx="0" cy="0"/>
          <a:chOff x="0" y="0"/>
          <a:chExt cx="0" cy="0"/>
        </a:xfrm>
      </p:grpSpPr>
      <p:sp>
        <p:nvSpPr>
          <p:cNvPr id="901" name="Google Shape;901;gff23e09500_0_77"/>
          <p:cNvSpPr txBox="1"/>
          <p:nvPr>
            <p:ph type="title"/>
          </p:nvPr>
        </p:nvSpPr>
        <p:spPr>
          <a:xfrm>
            <a:off x="1303800" y="343775"/>
            <a:ext cx="70305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Correlation  </a:t>
            </a:r>
            <a:endParaRPr>
              <a:solidFill>
                <a:srgbClr val="FFFFFF"/>
              </a:solidFill>
            </a:endParaRPr>
          </a:p>
        </p:txBody>
      </p:sp>
      <p:sp>
        <p:nvSpPr>
          <p:cNvPr id="902" name="Google Shape;902;gff23e09500_0_77"/>
          <p:cNvSpPr txBox="1"/>
          <p:nvPr>
            <p:ph idx="1" type="body"/>
          </p:nvPr>
        </p:nvSpPr>
        <p:spPr>
          <a:xfrm>
            <a:off x="1303800" y="1028700"/>
            <a:ext cx="7030500" cy="2732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100">
                <a:solidFill>
                  <a:srgbClr val="FFFFFF"/>
                </a:solidFill>
              </a:rPr>
              <a:t>Correlation describes the degree of relationship between two (or more) variables. For example, there might be a positive relationship between hours of practice and overall performance: “The more you practice, the better your results in an examination will be”.</a:t>
            </a:r>
            <a:endParaRPr sz="2100">
              <a:solidFill>
                <a:srgbClr val="FFFFFF"/>
              </a:solidFill>
            </a:endParaRPr>
          </a:p>
          <a:p>
            <a:pPr indent="0" lvl="0" marL="0" marR="0" rtl="0" algn="l">
              <a:lnSpc>
                <a:spcPct val="115000"/>
              </a:lnSpc>
              <a:spcBef>
                <a:spcPts val="0"/>
              </a:spcBef>
              <a:spcAft>
                <a:spcPts val="0"/>
              </a:spcAft>
              <a:buNone/>
            </a:pPr>
            <a:r>
              <a:rPr lang="en" sz="2100">
                <a:solidFill>
                  <a:srgbClr val="FFFFFF"/>
                </a:solidFill>
              </a:rPr>
              <a:t>The correlation test tests if the relationship between these variables is statistically significant. The Pearson Correlation Coefficient is a popular correlation coefficient that measures the linear relationship between 2 variables.</a:t>
            </a:r>
            <a:endParaRPr sz="1500">
              <a:solidFill>
                <a:srgbClr val="292929"/>
              </a:solidFill>
              <a:highlight>
                <a:srgbClr val="FFFFFF"/>
              </a:highlight>
              <a:latin typeface="Georgia"/>
              <a:ea typeface="Georgia"/>
              <a:cs typeface="Georgia"/>
              <a:sym typeface="Georgia"/>
            </a:endParaRPr>
          </a:p>
          <a:p>
            <a:pPr indent="0" lvl="0" marL="0" marR="0" rtl="0" algn="l">
              <a:lnSpc>
                <a:spcPct val="115000"/>
              </a:lnSpc>
              <a:spcBef>
                <a:spcPts val="0"/>
              </a:spcBef>
              <a:spcAft>
                <a:spcPts val="0"/>
              </a:spcAft>
              <a:buNone/>
            </a:pPr>
            <a:r>
              <a:t/>
            </a:r>
            <a:endParaRPr sz="21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5"/>
          <p:cNvSpPr/>
          <p:nvPr/>
        </p:nvSpPr>
        <p:spPr>
          <a:xfrm>
            <a:off x="1019950" y="757675"/>
            <a:ext cx="3409500" cy="2156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5"/>
          <p:cNvSpPr/>
          <p:nvPr/>
        </p:nvSpPr>
        <p:spPr>
          <a:xfrm>
            <a:off x="1413375" y="1238525"/>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5"/>
          <p:cNvSpPr/>
          <p:nvPr/>
        </p:nvSpPr>
        <p:spPr>
          <a:xfrm>
            <a:off x="2608150" y="887500"/>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5"/>
          <p:cNvSpPr/>
          <p:nvPr/>
        </p:nvSpPr>
        <p:spPr>
          <a:xfrm>
            <a:off x="3714375" y="1106200"/>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5"/>
          <p:cNvSpPr/>
          <p:nvPr/>
        </p:nvSpPr>
        <p:spPr>
          <a:xfrm>
            <a:off x="1870575" y="1695725"/>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5"/>
          <p:cNvSpPr/>
          <p:nvPr/>
        </p:nvSpPr>
        <p:spPr>
          <a:xfrm>
            <a:off x="2943750" y="1672063"/>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5"/>
          <p:cNvSpPr/>
          <p:nvPr/>
        </p:nvSpPr>
        <p:spPr>
          <a:xfrm>
            <a:off x="1519700" y="2462400"/>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5"/>
          <p:cNvSpPr/>
          <p:nvPr/>
        </p:nvSpPr>
        <p:spPr>
          <a:xfrm>
            <a:off x="2327775" y="2152925"/>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5"/>
          <p:cNvSpPr/>
          <p:nvPr/>
        </p:nvSpPr>
        <p:spPr>
          <a:xfrm>
            <a:off x="3281575" y="2462400"/>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5"/>
          <p:cNvSpPr/>
          <p:nvPr/>
        </p:nvSpPr>
        <p:spPr>
          <a:xfrm>
            <a:off x="2632575" y="2457725"/>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5"/>
          <p:cNvSpPr/>
          <p:nvPr/>
        </p:nvSpPr>
        <p:spPr>
          <a:xfrm>
            <a:off x="3877800" y="2085575"/>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5"/>
          <p:cNvSpPr/>
          <p:nvPr/>
        </p:nvSpPr>
        <p:spPr>
          <a:xfrm>
            <a:off x="4030175" y="2571750"/>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5"/>
          <p:cNvSpPr/>
          <p:nvPr/>
        </p:nvSpPr>
        <p:spPr>
          <a:xfrm>
            <a:off x="2094675" y="1019825"/>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5"/>
          <p:cNvSpPr/>
          <p:nvPr/>
        </p:nvSpPr>
        <p:spPr>
          <a:xfrm>
            <a:off x="1180275" y="1726525"/>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5"/>
          <p:cNvSpPr/>
          <p:nvPr/>
        </p:nvSpPr>
        <p:spPr>
          <a:xfrm>
            <a:off x="1092375" y="887500"/>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5"/>
          <p:cNvSpPr/>
          <p:nvPr/>
        </p:nvSpPr>
        <p:spPr>
          <a:xfrm>
            <a:off x="1092375" y="2304275"/>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5"/>
          <p:cNvSpPr/>
          <p:nvPr/>
        </p:nvSpPr>
        <p:spPr>
          <a:xfrm>
            <a:off x="1870575" y="2152925"/>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5"/>
          <p:cNvSpPr/>
          <p:nvPr/>
        </p:nvSpPr>
        <p:spPr>
          <a:xfrm>
            <a:off x="2874188" y="2085575"/>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5"/>
          <p:cNvSpPr/>
          <p:nvPr/>
        </p:nvSpPr>
        <p:spPr>
          <a:xfrm>
            <a:off x="3202800" y="1238525"/>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5"/>
          <p:cNvSpPr/>
          <p:nvPr/>
        </p:nvSpPr>
        <p:spPr>
          <a:xfrm>
            <a:off x="3655875" y="2457725"/>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5"/>
          <p:cNvSpPr/>
          <p:nvPr/>
        </p:nvSpPr>
        <p:spPr>
          <a:xfrm>
            <a:off x="3531575" y="1543588"/>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5"/>
          <p:cNvSpPr/>
          <p:nvPr/>
        </p:nvSpPr>
        <p:spPr>
          <a:xfrm>
            <a:off x="4030175" y="1457225"/>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5"/>
          <p:cNvSpPr/>
          <p:nvPr/>
        </p:nvSpPr>
        <p:spPr>
          <a:xfrm>
            <a:off x="4123925" y="887500"/>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5"/>
          <p:cNvSpPr/>
          <p:nvPr/>
        </p:nvSpPr>
        <p:spPr>
          <a:xfrm>
            <a:off x="2308088" y="1324900"/>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5"/>
          <p:cNvSpPr/>
          <p:nvPr/>
        </p:nvSpPr>
        <p:spPr>
          <a:xfrm>
            <a:off x="1593525" y="887500"/>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5"/>
          <p:cNvSpPr/>
          <p:nvPr/>
        </p:nvSpPr>
        <p:spPr>
          <a:xfrm>
            <a:off x="3281575" y="887500"/>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5"/>
          <p:cNvSpPr/>
          <p:nvPr/>
        </p:nvSpPr>
        <p:spPr>
          <a:xfrm>
            <a:off x="2076138" y="2571750"/>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5"/>
          <p:cNvSpPr/>
          <p:nvPr/>
        </p:nvSpPr>
        <p:spPr>
          <a:xfrm>
            <a:off x="2755450" y="1258538"/>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5"/>
          <p:cNvSpPr/>
          <p:nvPr/>
        </p:nvSpPr>
        <p:spPr>
          <a:xfrm>
            <a:off x="3376000" y="2003000"/>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5"/>
          <p:cNvSpPr/>
          <p:nvPr/>
        </p:nvSpPr>
        <p:spPr>
          <a:xfrm>
            <a:off x="1860738" y="1324900"/>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5"/>
          <p:cNvSpPr/>
          <p:nvPr/>
        </p:nvSpPr>
        <p:spPr>
          <a:xfrm>
            <a:off x="4123925" y="1848275"/>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5"/>
          <p:cNvSpPr/>
          <p:nvPr/>
        </p:nvSpPr>
        <p:spPr>
          <a:xfrm>
            <a:off x="1413375" y="2003000"/>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5"/>
          <p:cNvSpPr/>
          <p:nvPr/>
        </p:nvSpPr>
        <p:spPr>
          <a:xfrm>
            <a:off x="2407163" y="1738913"/>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5"/>
          <p:cNvSpPr/>
          <p:nvPr/>
        </p:nvSpPr>
        <p:spPr>
          <a:xfrm>
            <a:off x="1092375" y="3338975"/>
            <a:ext cx="233100" cy="2187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5"/>
          <p:cNvSpPr/>
          <p:nvPr/>
        </p:nvSpPr>
        <p:spPr>
          <a:xfrm>
            <a:off x="1092375" y="4045075"/>
            <a:ext cx="233100" cy="218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5"/>
          <p:cNvSpPr txBox="1"/>
          <p:nvPr/>
        </p:nvSpPr>
        <p:spPr>
          <a:xfrm>
            <a:off x="1367025" y="3220237"/>
            <a:ext cx="1240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Nunito"/>
                <a:ea typeface="Nunito"/>
                <a:cs typeface="Nunito"/>
                <a:sym typeface="Nunito"/>
              </a:rPr>
              <a:t>Population</a:t>
            </a:r>
            <a:endParaRPr b="0" i="0" sz="1400" u="none" cap="none" strike="noStrike">
              <a:solidFill>
                <a:srgbClr val="FFFFFF"/>
              </a:solidFill>
              <a:latin typeface="Nunito"/>
              <a:ea typeface="Nunito"/>
              <a:cs typeface="Nunito"/>
              <a:sym typeface="Nunito"/>
            </a:endParaRPr>
          </a:p>
        </p:txBody>
      </p:sp>
      <p:sp>
        <p:nvSpPr>
          <p:cNvPr id="608" name="Google Shape;608;p5"/>
          <p:cNvSpPr txBox="1"/>
          <p:nvPr/>
        </p:nvSpPr>
        <p:spPr>
          <a:xfrm>
            <a:off x="1388575" y="3926575"/>
            <a:ext cx="3220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Nunito"/>
                <a:ea typeface="Nunito"/>
                <a:cs typeface="Nunito"/>
                <a:sym typeface="Nunito"/>
              </a:rPr>
              <a:t>Sample</a:t>
            </a:r>
            <a:endParaRPr b="0" i="0" sz="1400" u="none" cap="none" strike="noStrike">
              <a:solidFill>
                <a:srgbClr val="FFFFFF"/>
              </a:solidFill>
              <a:latin typeface="Nunito"/>
              <a:ea typeface="Nunito"/>
              <a:cs typeface="Nunito"/>
              <a:sym typeface="Nunito"/>
            </a:endParaRPr>
          </a:p>
        </p:txBody>
      </p:sp>
      <p:sp>
        <p:nvSpPr>
          <p:cNvPr id="609" name="Google Shape;609;p5"/>
          <p:cNvSpPr txBox="1"/>
          <p:nvPr>
            <p:ph idx="4294967295" type="title"/>
          </p:nvPr>
        </p:nvSpPr>
        <p:spPr>
          <a:xfrm>
            <a:off x="1180275" y="31625"/>
            <a:ext cx="7030500" cy="531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solidFill>
                  <a:schemeClr val="lt1"/>
                </a:solidFill>
              </a:rPr>
              <a:t>Population vs Sample</a:t>
            </a:r>
            <a:endParaRPr sz="3600">
              <a:solidFill>
                <a:schemeClr val="lt1"/>
              </a:solidFill>
            </a:endParaRPr>
          </a:p>
        </p:txBody>
      </p:sp>
      <p:pic>
        <p:nvPicPr>
          <p:cNvPr id="610" name="Google Shape;610;p5"/>
          <p:cNvPicPr preferRelativeResize="0"/>
          <p:nvPr/>
        </p:nvPicPr>
        <p:blipFill rotWithShape="1">
          <a:blip r:embed="rId3">
            <a:alphaModFix/>
          </a:blip>
          <a:srcRect b="0" l="0" r="0" t="0"/>
          <a:stretch/>
        </p:blipFill>
        <p:spPr>
          <a:xfrm>
            <a:off x="5752238" y="895700"/>
            <a:ext cx="2524125" cy="1514475"/>
          </a:xfrm>
          <a:prstGeom prst="rect">
            <a:avLst/>
          </a:prstGeom>
          <a:noFill/>
          <a:ln>
            <a:noFill/>
          </a:ln>
        </p:spPr>
      </p:pic>
      <p:pic>
        <p:nvPicPr>
          <p:cNvPr id="611" name="Google Shape;611;p5"/>
          <p:cNvPicPr preferRelativeResize="0"/>
          <p:nvPr/>
        </p:nvPicPr>
        <p:blipFill rotWithShape="1">
          <a:blip r:embed="rId4">
            <a:alphaModFix/>
          </a:blip>
          <a:srcRect b="0" l="0" r="0" t="0"/>
          <a:stretch/>
        </p:blipFill>
        <p:spPr>
          <a:xfrm>
            <a:off x="5976088" y="2914063"/>
            <a:ext cx="2076450" cy="1533525"/>
          </a:xfrm>
          <a:prstGeom prst="rect">
            <a:avLst/>
          </a:prstGeom>
          <a:noFill/>
          <a:ln>
            <a:noFill/>
          </a:ln>
        </p:spPr>
      </p:pic>
      <p:sp>
        <p:nvSpPr>
          <p:cNvPr id="612" name="Google Shape;612;p5"/>
          <p:cNvSpPr/>
          <p:nvPr/>
        </p:nvSpPr>
        <p:spPr>
          <a:xfrm>
            <a:off x="5376625" y="859675"/>
            <a:ext cx="3322200" cy="3992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5"/>
          <p:cNvSpPr txBox="1"/>
          <p:nvPr/>
        </p:nvSpPr>
        <p:spPr>
          <a:xfrm>
            <a:off x="6394213" y="2462037"/>
            <a:ext cx="12402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Nunito"/>
                <a:ea typeface="Nunito"/>
                <a:cs typeface="Nunito"/>
                <a:sym typeface="Nunito"/>
              </a:rPr>
              <a:t>Population</a:t>
            </a:r>
            <a:endParaRPr b="0" i="0" sz="1400" u="none" cap="none" strike="noStrike">
              <a:solidFill>
                <a:srgbClr val="FFFFFF"/>
              </a:solidFill>
              <a:latin typeface="Nunito"/>
              <a:ea typeface="Nunito"/>
              <a:cs typeface="Nunito"/>
              <a:sym typeface="Nunito"/>
            </a:endParaRPr>
          </a:p>
        </p:txBody>
      </p:sp>
      <p:sp>
        <p:nvSpPr>
          <p:cNvPr id="614" name="Google Shape;614;p5"/>
          <p:cNvSpPr txBox="1"/>
          <p:nvPr/>
        </p:nvSpPr>
        <p:spPr>
          <a:xfrm>
            <a:off x="6417613" y="4447612"/>
            <a:ext cx="12402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Nunito"/>
                <a:ea typeface="Nunito"/>
                <a:cs typeface="Nunito"/>
                <a:sym typeface="Nunito"/>
              </a:rPr>
              <a:t>Sample</a:t>
            </a:r>
            <a:endParaRPr b="0" i="0" sz="1400" u="none" cap="none" strike="noStrike">
              <a:solidFill>
                <a:srgbClr val="FFFFFF"/>
              </a:solidFill>
              <a:latin typeface="Nunito"/>
              <a:ea typeface="Nunito"/>
              <a:cs typeface="Nunito"/>
              <a:sym typeface="Nunito"/>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gff23e09500_0_101"/>
          <p:cNvSpPr txBox="1"/>
          <p:nvPr>
            <p:ph type="title"/>
          </p:nvPr>
        </p:nvSpPr>
        <p:spPr>
          <a:xfrm>
            <a:off x="1303800" y="343775"/>
            <a:ext cx="70305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Correlation  </a:t>
            </a:r>
            <a:endParaRPr>
              <a:solidFill>
                <a:srgbClr val="FFFFFF"/>
              </a:solidFill>
            </a:endParaRPr>
          </a:p>
        </p:txBody>
      </p:sp>
      <p:sp>
        <p:nvSpPr>
          <p:cNvPr id="908" name="Google Shape;908;gff23e09500_0_101"/>
          <p:cNvSpPr txBox="1"/>
          <p:nvPr>
            <p:ph idx="1" type="body"/>
          </p:nvPr>
        </p:nvSpPr>
        <p:spPr>
          <a:xfrm>
            <a:off x="1303800" y="1028700"/>
            <a:ext cx="7030500" cy="2732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100">
                <a:solidFill>
                  <a:srgbClr val="FFFFFF"/>
                </a:solidFill>
              </a:rPr>
              <a:t>import scipy.stats as stats</a:t>
            </a:r>
            <a:endParaRPr sz="2100">
              <a:solidFill>
                <a:srgbClr val="FFFFFF"/>
              </a:solidFill>
            </a:endParaRPr>
          </a:p>
          <a:p>
            <a:pPr indent="0" lvl="0" marL="0" marR="0" rtl="0" algn="l">
              <a:lnSpc>
                <a:spcPct val="115000"/>
              </a:lnSpc>
              <a:spcBef>
                <a:spcPts val="0"/>
              </a:spcBef>
              <a:spcAft>
                <a:spcPts val="0"/>
              </a:spcAft>
              <a:buNone/>
            </a:pPr>
            <a:r>
              <a:t/>
            </a:r>
            <a:endParaRPr sz="2100">
              <a:solidFill>
                <a:srgbClr val="FFFFFF"/>
              </a:solidFill>
            </a:endParaRPr>
          </a:p>
          <a:p>
            <a:pPr indent="0" lvl="0" marL="0" marR="0" rtl="0" algn="l">
              <a:lnSpc>
                <a:spcPct val="115000"/>
              </a:lnSpc>
              <a:spcBef>
                <a:spcPts val="0"/>
              </a:spcBef>
              <a:spcAft>
                <a:spcPts val="0"/>
              </a:spcAft>
              <a:buNone/>
            </a:pPr>
            <a:r>
              <a:rPr lang="en" sz="2100">
                <a:solidFill>
                  <a:srgbClr val="FFFFFF"/>
                </a:solidFill>
              </a:rPr>
              <a:t>test_scores = [15, 16, 12, 13, 18, 12, 10, 8, 7, 15]</a:t>
            </a:r>
            <a:endParaRPr sz="2100">
              <a:solidFill>
                <a:srgbClr val="FFFFFF"/>
              </a:solidFill>
            </a:endParaRPr>
          </a:p>
          <a:p>
            <a:pPr indent="0" lvl="0" marL="0" marR="0" rtl="0" algn="l">
              <a:lnSpc>
                <a:spcPct val="115000"/>
              </a:lnSpc>
              <a:spcBef>
                <a:spcPts val="0"/>
              </a:spcBef>
              <a:spcAft>
                <a:spcPts val="0"/>
              </a:spcAft>
              <a:buNone/>
            </a:pPr>
            <a:r>
              <a:rPr lang="en" sz="2100">
                <a:solidFill>
                  <a:srgbClr val="FFFFFF"/>
                </a:solidFill>
              </a:rPr>
              <a:t>exam_scores = [72, 68, 60, 54, 89, 50, 40, 34, 32, 73 ]</a:t>
            </a:r>
            <a:endParaRPr sz="2100">
              <a:solidFill>
                <a:srgbClr val="FFFFFF"/>
              </a:solidFill>
            </a:endParaRPr>
          </a:p>
          <a:p>
            <a:pPr indent="0" lvl="0" marL="0" marR="0" rtl="0" algn="l">
              <a:lnSpc>
                <a:spcPct val="115000"/>
              </a:lnSpc>
              <a:spcBef>
                <a:spcPts val="0"/>
              </a:spcBef>
              <a:spcAft>
                <a:spcPts val="0"/>
              </a:spcAft>
              <a:buNone/>
            </a:pPr>
            <a:r>
              <a:t/>
            </a:r>
            <a:endParaRPr sz="2100">
              <a:solidFill>
                <a:srgbClr val="FFFFFF"/>
              </a:solidFill>
            </a:endParaRPr>
          </a:p>
          <a:p>
            <a:pPr indent="0" lvl="0" marL="0" marR="0" rtl="0" algn="l">
              <a:lnSpc>
                <a:spcPct val="115000"/>
              </a:lnSpc>
              <a:spcBef>
                <a:spcPts val="0"/>
              </a:spcBef>
              <a:spcAft>
                <a:spcPts val="0"/>
              </a:spcAft>
              <a:buNone/>
            </a:pPr>
            <a:r>
              <a:rPr lang="en" sz="2100">
                <a:solidFill>
                  <a:srgbClr val="FFFFFF"/>
                </a:solidFill>
              </a:rPr>
              <a:t>corr = stats.pearsonr(test_scores, exam_scores)</a:t>
            </a:r>
            <a:endParaRPr sz="2100">
              <a:solidFill>
                <a:srgbClr val="FFFFFF"/>
              </a:solidFill>
            </a:endParaRPr>
          </a:p>
          <a:p>
            <a:pPr indent="0" lvl="0" marL="0" marR="0" rtl="0" algn="l">
              <a:lnSpc>
                <a:spcPct val="115000"/>
              </a:lnSpc>
              <a:spcBef>
                <a:spcPts val="0"/>
              </a:spcBef>
              <a:spcAft>
                <a:spcPts val="0"/>
              </a:spcAft>
              <a:buNone/>
            </a:pPr>
            <a:r>
              <a:rPr lang="en" sz="2100">
                <a:solidFill>
                  <a:srgbClr val="FFFFFF"/>
                </a:solidFill>
              </a:rPr>
              <a:t>print (corr)</a:t>
            </a:r>
            <a:endParaRPr sz="900">
              <a:solidFill>
                <a:srgbClr val="333333"/>
              </a:solidFill>
              <a:latin typeface="Courier New"/>
              <a:ea typeface="Courier New"/>
              <a:cs typeface="Courier New"/>
              <a:sym typeface="Courier New"/>
            </a:endParaRPr>
          </a:p>
          <a:p>
            <a:pPr indent="0" lvl="0" marL="0" marR="0" rtl="0" algn="l">
              <a:lnSpc>
                <a:spcPct val="115000"/>
              </a:lnSpc>
              <a:spcBef>
                <a:spcPts val="0"/>
              </a:spcBef>
              <a:spcAft>
                <a:spcPts val="0"/>
              </a:spcAft>
              <a:buNone/>
            </a:pPr>
            <a:r>
              <a:t/>
            </a:r>
            <a:endParaRPr sz="21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gff23e09500_0_83"/>
          <p:cNvSpPr txBox="1"/>
          <p:nvPr>
            <p:ph type="title"/>
          </p:nvPr>
        </p:nvSpPr>
        <p:spPr>
          <a:xfrm>
            <a:off x="1303800" y="343775"/>
            <a:ext cx="70305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Chi-Square Tests  </a:t>
            </a:r>
            <a:endParaRPr>
              <a:solidFill>
                <a:srgbClr val="FFFFFF"/>
              </a:solidFill>
            </a:endParaRPr>
          </a:p>
        </p:txBody>
      </p:sp>
      <p:sp>
        <p:nvSpPr>
          <p:cNvPr id="914" name="Google Shape;914;gff23e09500_0_83"/>
          <p:cNvSpPr txBox="1"/>
          <p:nvPr>
            <p:ph idx="1" type="body"/>
          </p:nvPr>
        </p:nvSpPr>
        <p:spPr>
          <a:xfrm>
            <a:off x="1303800" y="1028700"/>
            <a:ext cx="7030500" cy="3293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100">
                <a:solidFill>
                  <a:srgbClr val="FFFFFF"/>
                </a:solidFill>
              </a:rPr>
              <a:t>There are 3 types of Chi-Square Tests:</a:t>
            </a:r>
            <a:endParaRPr sz="2100">
              <a:solidFill>
                <a:srgbClr val="FFFFFF"/>
              </a:solidFill>
            </a:endParaRPr>
          </a:p>
          <a:p>
            <a:pPr indent="0" lvl="0" marL="0" marR="0" rtl="0" algn="l">
              <a:lnSpc>
                <a:spcPct val="115000"/>
              </a:lnSpc>
              <a:spcBef>
                <a:spcPts val="0"/>
              </a:spcBef>
              <a:spcAft>
                <a:spcPts val="0"/>
              </a:spcAft>
              <a:buNone/>
            </a:pPr>
            <a:r>
              <a:t/>
            </a:r>
            <a:endParaRPr sz="2100">
              <a:solidFill>
                <a:srgbClr val="FFFFFF"/>
              </a:solidFill>
            </a:endParaRPr>
          </a:p>
          <a:p>
            <a:pPr indent="-361950" lvl="0" marL="457200" marR="0" rtl="0" algn="l">
              <a:lnSpc>
                <a:spcPct val="115000"/>
              </a:lnSpc>
              <a:spcBef>
                <a:spcPts val="0"/>
              </a:spcBef>
              <a:spcAft>
                <a:spcPts val="0"/>
              </a:spcAft>
              <a:buClr>
                <a:srgbClr val="FFFFFF"/>
              </a:buClr>
              <a:buSzPts val="2100"/>
              <a:buAutoNum type="arabicPeriod"/>
            </a:pPr>
            <a:r>
              <a:rPr lang="en" sz="2100">
                <a:solidFill>
                  <a:srgbClr val="FFFFFF"/>
                </a:solidFill>
              </a:rPr>
              <a:t>Chi-Square Test of Independence</a:t>
            </a:r>
            <a:endParaRPr sz="2100">
              <a:solidFill>
                <a:srgbClr val="FFFFFF"/>
              </a:solidFill>
            </a:endParaRPr>
          </a:p>
          <a:p>
            <a:pPr indent="-361950" lvl="0" marL="457200" marR="0" rtl="0" algn="l">
              <a:lnSpc>
                <a:spcPct val="115000"/>
              </a:lnSpc>
              <a:spcBef>
                <a:spcPts val="0"/>
              </a:spcBef>
              <a:spcAft>
                <a:spcPts val="0"/>
              </a:spcAft>
              <a:buClr>
                <a:srgbClr val="FFFFFF"/>
              </a:buClr>
              <a:buSzPts val="2100"/>
              <a:buAutoNum type="arabicPeriod"/>
            </a:pPr>
            <a:r>
              <a:rPr lang="en" sz="2100">
                <a:solidFill>
                  <a:srgbClr val="FFFFFF"/>
                </a:solidFill>
              </a:rPr>
              <a:t>Chi-Square Goodness of Fit Test</a:t>
            </a:r>
            <a:endParaRPr sz="2100">
              <a:solidFill>
                <a:srgbClr val="FFFFFF"/>
              </a:solidFill>
            </a:endParaRPr>
          </a:p>
          <a:p>
            <a:pPr indent="-361950" lvl="0" marL="457200" marR="0" rtl="0" algn="l">
              <a:lnSpc>
                <a:spcPct val="115000"/>
              </a:lnSpc>
              <a:spcBef>
                <a:spcPts val="0"/>
              </a:spcBef>
              <a:spcAft>
                <a:spcPts val="0"/>
              </a:spcAft>
              <a:buClr>
                <a:srgbClr val="FFFFFF"/>
              </a:buClr>
              <a:buSzPts val="2100"/>
              <a:buAutoNum type="arabicPeriod"/>
            </a:pPr>
            <a:r>
              <a:rPr lang="en" sz="2100">
                <a:solidFill>
                  <a:srgbClr val="FFFFFF"/>
                </a:solidFill>
              </a:rPr>
              <a:t>Chi-Square Test of Homogeneity</a:t>
            </a:r>
            <a:endParaRPr sz="2100">
              <a:solidFill>
                <a:srgbClr val="FFFFFF"/>
              </a:solidFill>
            </a:endParaRPr>
          </a:p>
          <a:p>
            <a:pPr indent="0" lvl="0" marL="457200" marR="0" rtl="0" algn="l">
              <a:lnSpc>
                <a:spcPct val="115000"/>
              </a:lnSpc>
              <a:spcBef>
                <a:spcPts val="0"/>
              </a:spcBef>
              <a:spcAft>
                <a:spcPts val="0"/>
              </a:spcAft>
              <a:buNone/>
            </a:pPr>
            <a:r>
              <a:t/>
            </a:r>
            <a:endParaRPr sz="2100">
              <a:solidFill>
                <a:srgbClr val="FFFFFF"/>
              </a:solidFill>
            </a:endParaRPr>
          </a:p>
          <a:p>
            <a:pPr indent="0" lvl="0" marL="0" marR="0" rtl="0" algn="l">
              <a:lnSpc>
                <a:spcPct val="115000"/>
              </a:lnSpc>
              <a:spcBef>
                <a:spcPts val="0"/>
              </a:spcBef>
              <a:spcAft>
                <a:spcPts val="0"/>
              </a:spcAft>
              <a:buNone/>
            </a:pPr>
            <a:r>
              <a:rPr lang="en" sz="2100">
                <a:solidFill>
                  <a:srgbClr val="FFFFFF"/>
                </a:solidFill>
              </a:rPr>
              <a:t>The most popularly of these tests are the Chi Square Test of Independence and the Goodness of Fit Test.</a:t>
            </a:r>
            <a:endParaRPr sz="1500">
              <a:solidFill>
                <a:srgbClr val="292929"/>
              </a:solidFill>
              <a:highlight>
                <a:srgbClr val="FFFFFF"/>
              </a:highlight>
              <a:latin typeface="Georgia"/>
              <a:ea typeface="Georgia"/>
              <a:cs typeface="Georgia"/>
              <a:sym typeface="Georgia"/>
            </a:endParaRPr>
          </a:p>
          <a:p>
            <a:pPr indent="0" lvl="0" marL="0" marR="0" rtl="0" algn="l">
              <a:lnSpc>
                <a:spcPct val="115000"/>
              </a:lnSpc>
              <a:spcBef>
                <a:spcPts val="0"/>
              </a:spcBef>
              <a:spcAft>
                <a:spcPts val="0"/>
              </a:spcAft>
              <a:buNone/>
            </a:pPr>
            <a:r>
              <a:t/>
            </a:r>
            <a:endParaRPr sz="2100">
              <a:solidFill>
                <a:srgbClr val="FFFFFF"/>
              </a:solidFill>
            </a:endParaRPr>
          </a:p>
          <a:p>
            <a:pPr indent="0" lvl="0" marL="0" marR="0" rtl="0" algn="l">
              <a:lnSpc>
                <a:spcPct val="115000"/>
              </a:lnSpc>
              <a:spcBef>
                <a:spcPts val="0"/>
              </a:spcBef>
              <a:spcAft>
                <a:spcPts val="0"/>
              </a:spcAft>
              <a:buNone/>
            </a:pPr>
            <a:r>
              <a:t/>
            </a:r>
            <a:endParaRPr sz="21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gff23e09500_0_89"/>
          <p:cNvSpPr txBox="1"/>
          <p:nvPr>
            <p:ph type="title"/>
          </p:nvPr>
        </p:nvSpPr>
        <p:spPr>
          <a:xfrm>
            <a:off x="1303800" y="343775"/>
            <a:ext cx="70305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Chi-Square Tests  </a:t>
            </a:r>
            <a:endParaRPr>
              <a:solidFill>
                <a:srgbClr val="FFFFFF"/>
              </a:solidFill>
            </a:endParaRPr>
          </a:p>
        </p:txBody>
      </p:sp>
      <p:sp>
        <p:nvSpPr>
          <p:cNvPr id="920" name="Google Shape;920;gff23e09500_0_89"/>
          <p:cNvSpPr txBox="1"/>
          <p:nvPr>
            <p:ph idx="1" type="body"/>
          </p:nvPr>
        </p:nvSpPr>
        <p:spPr>
          <a:xfrm>
            <a:off x="1303800" y="1028700"/>
            <a:ext cx="7030500" cy="3293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100">
                <a:solidFill>
                  <a:srgbClr val="FFFFFF"/>
                </a:solidFill>
              </a:rPr>
              <a:t>The Chi-Square Goodness of Fit test is used, mostly, to ascertain if the sample data is a true representation of the population. On the other hand, the Chi-Square test of independence is used to determine if the relationship between two categorical variables is significant. It is different from the Correlation test because, unlike the correlation test that focuses on quantitative variables, this chi-square test deals with categorical variables.</a:t>
            </a:r>
            <a:endParaRPr sz="1500">
              <a:solidFill>
                <a:srgbClr val="292929"/>
              </a:solidFill>
              <a:highlight>
                <a:srgbClr val="FFFFFF"/>
              </a:highlight>
              <a:latin typeface="Georgia"/>
              <a:ea typeface="Georgia"/>
              <a:cs typeface="Georgia"/>
              <a:sym typeface="Georgia"/>
            </a:endParaRPr>
          </a:p>
          <a:p>
            <a:pPr indent="0" lvl="0" marL="0" marR="0" rtl="0" algn="l">
              <a:lnSpc>
                <a:spcPct val="115000"/>
              </a:lnSpc>
              <a:spcBef>
                <a:spcPts val="0"/>
              </a:spcBef>
              <a:spcAft>
                <a:spcPts val="0"/>
              </a:spcAft>
              <a:buNone/>
            </a:pPr>
            <a:r>
              <a:t/>
            </a:r>
            <a:endParaRPr sz="2100">
              <a:solidFill>
                <a:srgbClr val="FFFFFF"/>
              </a:solidFill>
            </a:endParaRPr>
          </a:p>
          <a:p>
            <a:pPr indent="0" lvl="0" marL="0" marR="0" rtl="0" algn="l">
              <a:lnSpc>
                <a:spcPct val="115000"/>
              </a:lnSpc>
              <a:spcBef>
                <a:spcPts val="0"/>
              </a:spcBef>
              <a:spcAft>
                <a:spcPts val="0"/>
              </a:spcAft>
              <a:buNone/>
            </a:pPr>
            <a:r>
              <a:t/>
            </a:r>
            <a:endParaRPr sz="21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gff23e09500_0_95"/>
          <p:cNvSpPr txBox="1"/>
          <p:nvPr>
            <p:ph type="title"/>
          </p:nvPr>
        </p:nvSpPr>
        <p:spPr>
          <a:xfrm>
            <a:off x="1303800" y="343775"/>
            <a:ext cx="70305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Chi-Square Tests  </a:t>
            </a:r>
            <a:endParaRPr>
              <a:solidFill>
                <a:srgbClr val="FFFFFF"/>
              </a:solidFill>
            </a:endParaRPr>
          </a:p>
        </p:txBody>
      </p:sp>
      <p:sp>
        <p:nvSpPr>
          <p:cNvPr id="926" name="Google Shape;926;gff23e09500_0_95"/>
          <p:cNvSpPr txBox="1"/>
          <p:nvPr>
            <p:ph idx="1" type="body"/>
          </p:nvPr>
        </p:nvSpPr>
        <p:spPr>
          <a:xfrm>
            <a:off x="1303800" y="1028700"/>
            <a:ext cx="7030500" cy="3293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100">
                <a:solidFill>
                  <a:srgbClr val="FFFFFF"/>
                </a:solidFill>
              </a:rPr>
              <a:t>The scipy’s </a:t>
            </a:r>
            <a:r>
              <a:rPr lang="en" sz="2100">
                <a:solidFill>
                  <a:srgbClr val="FFFFFF"/>
                </a:solidFill>
                <a:uFill>
                  <a:noFill/>
                </a:uFill>
                <a:hlinkClick r:id="rId3">
                  <a:extLst>
                    <a:ext uri="{A12FA001-AC4F-418D-AE19-62706E023703}">
                      <ahyp:hlinkClr val="tx"/>
                    </a:ext>
                  </a:extLst>
                </a:hlinkClick>
              </a:rPr>
              <a:t>stats.chisquare</a:t>
            </a:r>
            <a:r>
              <a:rPr lang="en" sz="2100">
                <a:solidFill>
                  <a:srgbClr val="FFFFFF"/>
                </a:solidFill>
              </a:rPr>
              <a:t> function is used to compute the goodness of fit test while the </a:t>
            </a:r>
            <a:r>
              <a:rPr lang="en" sz="2100">
                <a:solidFill>
                  <a:srgbClr val="FFFFFF"/>
                </a:solidFill>
                <a:uFill>
                  <a:noFill/>
                </a:uFill>
                <a:hlinkClick r:id="rId4">
                  <a:extLst>
                    <a:ext uri="{A12FA001-AC4F-418D-AE19-62706E023703}">
                      <ahyp:hlinkClr val="tx"/>
                    </a:ext>
                  </a:extLst>
                </a:hlinkClick>
              </a:rPr>
              <a:t>chi2_contigency</a:t>
            </a:r>
            <a:r>
              <a:rPr lang="en" sz="2100">
                <a:solidFill>
                  <a:srgbClr val="FFFFFF"/>
                </a:solidFill>
              </a:rPr>
              <a:t> function is used to compute the chi-square test of independence.</a:t>
            </a:r>
            <a:endParaRPr sz="1500">
              <a:solidFill>
                <a:srgbClr val="292929"/>
              </a:solidFill>
              <a:highlight>
                <a:srgbClr val="FFFFFF"/>
              </a:highlight>
              <a:latin typeface="Georgia"/>
              <a:ea typeface="Georgia"/>
              <a:cs typeface="Georgia"/>
              <a:sym typeface="Georgia"/>
            </a:endParaRPr>
          </a:p>
          <a:p>
            <a:pPr indent="0" lvl="0" marL="0" marR="0" rtl="0" algn="l">
              <a:lnSpc>
                <a:spcPct val="115000"/>
              </a:lnSpc>
              <a:spcBef>
                <a:spcPts val="0"/>
              </a:spcBef>
              <a:spcAft>
                <a:spcPts val="0"/>
              </a:spcAft>
              <a:buNone/>
            </a:pPr>
            <a:r>
              <a:t/>
            </a:r>
            <a:endParaRPr sz="2100">
              <a:solidFill>
                <a:srgbClr val="FFFFFF"/>
              </a:solidFill>
            </a:endParaRPr>
          </a:p>
          <a:p>
            <a:pPr indent="0" lvl="0" marL="0" marR="0" rtl="0" algn="l">
              <a:lnSpc>
                <a:spcPct val="115000"/>
              </a:lnSpc>
              <a:spcBef>
                <a:spcPts val="0"/>
              </a:spcBef>
              <a:spcAft>
                <a:spcPts val="0"/>
              </a:spcAft>
              <a:buNone/>
            </a:pPr>
            <a:r>
              <a:t/>
            </a:r>
            <a:endParaRPr sz="21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4"/>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solidFill>
                  <a:schemeClr val="lt1"/>
                </a:solidFill>
              </a:rPr>
              <a:t>Data Structures</a:t>
            </a:r>
            <a:endParaRPr>
              <a:solidFill>
                <a:schemeClr val="lt1"/>
              </a:solidFill>
            </a:endParaRPr>
          </a:p>
        </p:txBody>
      </p:sp>
      <p:sp>
        <p:nvSpPr>
          <p:cNvPr id="932" name="Google Shape;932;p4"/>
          <p:cNvSpPr txBox="1"/>
          <p:nvPr>
            <p:ph idx="1" type="body"/>
          </p:nvPr>
        </p:nvSpPr>
        <p:spPr>
          <a:xfrm>
            <a:off x="1303800" y="1661575"/>
            <a:ext cx="7030500" cy="28701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15000"/>
              </a:lnSpc>
              <a:spcBef>
                <a:spcPts val="0"/>
              </a:spcBef>
              <a:spcAft>
                <a:spcPts val="0"/>
              </a:spcAft>
              <a:buSzPts val="2400"/>
              <a:buFont typeface="Arial"/>
              <a:buAutoNum type="arabicPeriod"/>
            </a:pPr>
            <a:r>
              <a:rPr lang="en" sz="2400">
                <a:solidFill>
                  <a:schemeClr val="lt1"/>
                </a:solidFill>
                <a:latin typeface="Arial"/>
                <a:ea typeface="Arial"/>
                <a:cs typeface="Arial"/>
                <a:sym typeface="Arial"/>
              </a:rPr>
              <a:t>Rectangular data (Structured data)</a:t>
            </a:r>
            <a:endParaRPr sz="2400">
              <a:solidFill>
                <a:schemeClr val="lt1"/>
              </a:solidFill>
              <a:latin typeface="Arial"/>
              <a:ea typeface="Arial"/>
              <a:cs typeface="Arial"/>
              <a:sym typeface="Arial"/>
            </a:endParaRPr>
          </a:p>
          <a:p>
            <a:pPr indent="-381000" lvl="0" marL="457200" marR="0" rtl="0" algn="l">
              <a:lnSpc>
                <a:spcPct val="115000"/>
              </a:lnSpc>
              <a:spcBef>
                <a:spcPts val="0"/>
              </a:spcBef>
              <a:spcAft>
                <a:spcPts val="0"/>
              </a:spcAft>
              <a:buSzPts val="2400"/>
              <a:buFont typeface="Arial"/>
              <a:buAutoNum type="arabicPeriod"/>
            </a:pPr>
            <a:r>
              <a:rPr lang="en" sz="2400">
                <a:solidFill>
                  <a:schemeClr val="lt1"/>
                </a:solidFill>
                <a:latin typeface="Arial"/>
                <a:ea typeface="Arial"/>
                <a:cs typeface="Arial"/>
                <a:sym typeface="Arial"/>
              </a:rPr>
              <a:t>Unstructured data</a:t>
            </a:r>
            <a:endParaRPr sz="2400">
              <a:solidFill>
                <a:schemeClr val="lt1"/>
              </a:solidFill>
              <a:latin typeface="Arial"/>
              <a:ea typeface="Arial"/>
              <a:cs typeface="Arial"/>
              <a:sym typeface="Arial"/>
            </a:endParaRPr>
          </a:p>
          <a:p>
            <a:pPr indent="-381000" lvl="0" marL="457200" marR="0" rtl="0" algn="l">
              <a:lnSpc>
                <a:spcPct val="115000"/>
              </a:lnSpc>
              <a:spcBef>
                <a:spcPts val="0"/>
              </a:spcBef>
              <a:spcAft>
                <a:spcPts val="0"/>
              </a:spcAft>
              <a:buSzPts val="2400"/>
              <a:buFont typeface="Arial"/>
              <a:buAutoNum type="arabicPeriod"/>
            </a:pPr>
            <a:r>
              <a:rPr lang="en" sz="2400">
                <a:solidFill>
                  <a:schemeClr val="lt1"/>
                </a:solidFill>
                <a:latin typeface="Arial"/>
                <a:ea typeface="Arial"/>
                <a:cs typeface="Arial"/>
                <a:sym typeface="Arial"/>
              </a:rPr>
              <a:t>Time series data</a:t>
            </a:r>
            <a:endParaRPr sz="2400">
              <a:solidFill>
                <a:schemeClr val="lt1"/>
              </a:solidFill>
              <a:latin typeface="Arial"/>
              <a:ea typeface="Arial"/>
              <a:cs typeface="Arial"/>
              <a:sym typeface="Arial"/>
            </a:endParaRPr>
          </a:p>
          <a:p>
            <a:pPr indent="-381000" lvl="0" marL="457200" marR="0" rtl="0" algn="l">
              <a:lnSpc>
                <a:spcPct val="115000"/>
              </a:lnSpc>
              <a:spcBef>
                <a:spcPts val="0"/>
              </a:spcBef>
              <a:spcAft>
                <a:spcPts val="0"/>
              </a:spcAft>
              <a:buSzPts val="2400"/>
              <a:buFont typeface="Arial"/>
              <a:buAutoNum type="arabicPeriod"/>
            </a:pPr>
            <a:r>
              <a:rPr lang="en" sz="2400">
                <a:solidFill>
                  <a:schemeClr val="lt1"/>
                </a:solidFill>
                <a:latin typeface="Arial"/>
                <a:ea typeface="Arial"/>
                <a:cs typeface="Arial"/>
                <a:sym typeface="Arial"/>
              </a:rPr>
              <a:t>Spatial data </a:t>
            </a:r>
            <a:endParaRPr sz="2400">
              <a:solidFill>
                <a:schemeClr val="lt1"/>
              </a:solidFill>
              <a:latin typeface="Arial"/>
              <a:ea typeface="Arial"/>
              <a:cs typeface="Arial"/>
              <a:sym typeface="Arial"/>
            </a:endParaRPr>
          </a:p>
          <a:p>
            <a:pPr indent="-381000" lvl="0" marL="457200" marR="0" rtl="0" algn="l">
              <a:lnSpc>
                <a:spcPct val="115000"/>
              </a:lnSpc>
              <a:spcBef>
                <a:spcPts val="0"/>
              </a:spcBef>
              <a:spcAft>
                <a:spcPts val="0"/>
              </a:spcAft>
              <a:buSzPts val="2400"/>
              <a:buFont typeface="Arial"/>
              <a:buAutoNum type="arabicPeriod"/>
            </a:pPr>
            <a:r>
              <a:rPr lang="en" sz="2400">
                <a:solidFill>
                  <a:schemeClr val="lt1"/>
                </a:solidFill>
                <a:latin typeface="Arial"/>
                <a:ea typeface="Arial"/>
                <a:cs typeface="Arial"/>
                <a:sym typeface="Arial"/>
              </a:rPr>
              <a:t>Graph (or network) data</a:t>
            </a:r>
            <a:endParaRPr sz="2400">
              <a:solidFill>
                <a:schemeClr val="lt1"/>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sp>
        <p:nvSpPr>
          <p:cNvPr id="937" name="Google Shape;937;p25"/>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marR="381000" rtl="0" algn="ctr">
              <a:lnSpc>
                <a:spcPct val="120000"/>
              </a:lnSpc>
              <a:spcBef>
                <a:spcPts val="2300"/>
              </a:spcBef>
              <a:spcAft>
                <a:spcPts val="0"/>
              </a:spcAft>
              <a:buSzPts val="2800"/>
              <a:buNone/>
            </a:pPr>
            <a:r>
              <a:rPr lang="en" sz="2400">
                <a:solidFill>
                  <a:schemeClr val="lt1"/>
                </a:solidFill>
                <a:latin typeface="Arial"/>
                <a:ea typeface="Arial"/>
                <a:cs typeface="Arial"/>
                <a:sym typeface="Arial"/>
              </a:rPr>
              <a:t>DATA SCIENCE ADDITIONAL READINGS</a:t>
            </a:r>
            <a:endParaRPr sz="2400">
              <a:solidFill>
                <a:schemeClr val="lt1"/>
              </a:solidFill>
              <a:latin typeface="Arial"/>
              <a:ea typeface="Arial"/>
              <a:cs typeface="Arial"/>
              <a:sym typeface="Arial"/>
            </a:endParaRPr>
          </a:p>
          <a:p>
            <a:pPr indent="0" lvl="0" marL="0" rtl="0" algn="l">
              <a:lnSpc>
                <a:spcPct val="100000"/>
              </a:lnSpc>
              <a:spcBef>
                <a:spcPts val="1100"/>
              </a:spcBef>
              <a:spcAft>
                <a:spcPts val="0"/>
              </a:spcAft>
              <a:buSzPts val="2800"/>
              <a:buNone/>
            </a:pPr>
            <a:r>
              <a:t/>
            </a:r>
            <a:endParaRPr/>
          </a:p>
        </p:txBody>
      </p:sp>
      <p:sp>
        <p:nvSpPr>
          <p:cNvPr id="938" name="Google Shape;938;p25"/>
          <p:cNvSpPr txBox="1"/>
          <p:nvPr>
            <p:ph idx="1" type="body"/>
          </p:nvPr>
        </p:nvSpPr>
        <p:spPr>
          <a:xfrm>
            <a:off x="816425" y="1293200"/>
            <a:ext cx="7518000" cy="3488700"/>
          </a:xfrm>
          <a:prstGeom prst="rect">
            <a:avLst/>
          </a:prstGeom>
          <a:noFill/>
          <a:ln>
            <a:noFill/>
          </a:ln>
        </p:spPr>
        <p:txBody>
          <a:bodyPr anchorCtr="0" anchor="t" bIns="91425" lIns="91425" spcFirstLastPara="1" rIns="91425" wrap="square" tIns="91425">
            <a:noAutofit/>
          </a:bodyPr>
          <a:lstStyle/>
          <a:p>
            <a:pPr indent="-304800" lvl="0" marL="457200" rtl="0" algn="l">
              <a:lnSpc>
                <a:spcPct val="140000"/>
              </a:lnSpc>
              <a:spcBef>
                <a:spcPts val="0"/>
              </a:spcBef>
              <a:spcAft>
                <a:spcPts val="0"/>
              </a:spcAft>
              <a:buClr>
                <a:schemeClr val="lt1"/>
              </a:buClr>
              <a:buSzPts val="1200"/>
              <a:buFont typeface="Arial"/>
              <a:buChar char="●"/>
            </a:pPr>
            <a:r>
              <a:rPr lang="en" sz="1800">
                <a:solidFill>
                  <a:schemeClr val="lt1"/>
                </a:solidFill>
                <a:latin typeface="Arial"/>
                <a:ea typeface="Arial"/>
                <a:cs typeface="Arial"/>
                <a:sym typeface="Arial"/>
              </a:rPr>
              <a:t>ASA Whitepaper: Discovery with Data: Leveraging Statistics with Computer Science to Transform Science and Society.</a:t>
            </a:r>
            <a:r>
              <a:rPr lang="en" sz="1800">
                <a:solidFill>
                  <a:schemeClr val="lt1"/>
                </a:solidFill>
                <a:uFill>
                  <a:noFill/>
                </a:uFill>
                <a:latin typeface="Arial"/>
                <a:ea typeface="Arial"/>
                <a:cs typeface="Arial"/>
                <a:sym typeface="Arial"/>
                <a:hlinkClick r:id="rId3">
                  <a:extLst>
                    <a:ext uri="{A12FA001-AC4F-418D-AE19-62706E023703}">
                      <ahyp:hlinkClr val="tx"/>
                    </a:ext>
                  </a:extLst>
                </a:hlinkClick>
              </a:rPr>
              <a:t> http://www.amstat.org/policy/pdfs/BigDataStatisticsJune2014.pdf</a:t>
            </a:r>
            <a:endParaRPr sz="1800">
              <a:solidFill>
                <a:schemeClr val="lt1"/>
              </a:solidFill>
              <a:latin typeface="Arial"/>
              <a:ea typeface="Arial"/>
              <a:cs typeface="Arial"/>
              <a:sym typeface="Arial"/>
            </a:endParaRPr>
          </a:p>
          <a:p>
            <a:pPr indent="-304800" lvl="0" marL="457200" rtl="0" algn="l">
              <a:lnSpc>
                <a:spcPct val="140000"/>
              </a:lnSpc>
              <a:spcBef>
                <a:spcPts val="0"/>
              </a:spcBef>
              <a:spcAft>
                <a:spcPts val="0"/>
              </a:spcAft>
              <a:buClr>
                <a:schemeClr val="lt1"/>
              </a:buClr>
              <a:buSzPts val="1200"/>
              <a:buFont typeface="Arial"/>
              <a:buChar char="●"/>
            </a:pPr>
            <a:r>
              <a:rPr lang="en" sz="1800">
                <a:solidFill>
                  <a:schemeClr val="lt1"/>
                </a:solidFill>
                <a:latin typeface="Arial"/>
                <a:ea typeface="Arial"/>
                <a:cs typeface="Arial"/>
                <a:sym typeface="Arial"/>
              </a:rPr>
              <a:t>A Cartoon Guide to Statistics</a:t>
            </a:r>
            <a:r>
              <a:rPr lang="en" sz="1800">
                <a:solidFill>
                  <a:schemeClr val="lt1"/>
                </a:solidFill>
                <a:uFill>
                  <a:noFill/>
                </a:uFill>
                <a:latin typeface="Arial"/>
                <a:ea typeface="Arial"/>
                <a:cs typeface="Arial"/>
                <a:sym typeface="Arial"/>
                <a:hlinkClick r:id="rId4">
                  <a:extLst>
                    <a:ext uri="{A12FA001-AC4F-418D-AE19-62706E023703}">
                      <ahyp:hlinkClr val="tx"/>
                    </a:ext>
                  </a:extLst>
                </a:hlinkClick>
              </a:rPr>
              <a:t> http://www.amazon.com/Cartoon-Guide-Statistics-Larry-Gonick/dp/0062731025</a:t>
            </a:r>
            <a:endParaRPr sz="1800">
              <a:solidFill>
                <a:schemeClr val="lt1"/>
              </a:solidFill>
              <a:latin typeface="Arial"/>
              <a:ea typeface="Arial"/>
              <a:cs typeface="Arial"/>
              <a:sym typeface="Arial"/>
            </a:endParaRPr>
          </a:p>
          <a:p>
            <a:pPr indent="-304800" lvl="0" marL="457200" rtl="0" algn="l">
              <a:lnSpc>
                <a:spcPct val="140000"/>
              </a:lnSpc>
              <a:spcBef>
                <a:spcPts val="0"/>
              </a:spcBef>
              <a:spcAft>
                <a:spcPts val="0"/>
              </a:spcAft>
              <a:buClr>
                <a:schemeClr val="lt1"/>
              </a:buClr>
              <a:buSzPts val="1200"/>
              <a:buFont typeface="Arial"/>
              <a:buChar char="●"/>
            </a:pPr>
            <a:r>
              <a:rPr lang="en" sz="1800">
                <a:solidFill>
                  <a:schemeClr val="lt1"/>
                </a:solidFill>
                <a:latin typeface="Arial"/>
                <a:ea typeface="Arial"/>
                <a:cs typeface="Arial"/>
                <a:sym typeface="Arial"/>
              </a:rPr>
              <a:t>Naked Statistics</a:t>
            </a:r>
            <a:r>
              <a:rPr lang="en" sz="1800">
                <a:solidFill>
                  <a:schemeClr val="lt1"/>
                </a:solidFill>
                <a:uFill>
                  <a:noFill/>
                </a:uFill>
                <a:latin typeface="Arial"/>
                <a:ea typeface="Arial"/>
                <a:cs typeface="Arial"/>
                <a:sym typeface="Arial"/>
                <a:hlinkClick r:id="rId5">
                  <a:extLst>
                    <a:ext uri="{A12FA001-AC4F-418D-AE19-62706E023703}">
                      <ahyp:hlinkClr val="tx"/>
                    </a:ext>
                  </a:extLst>
                </a:hlinkClick>
              </a:rPr>
              <a:t> http://www.amazon.com/Naked-Statistics-Stripping-Dread-Data/dp/1480590185</a:t>
            </a:r>
            <a:endParaRPr sz="1800">
              <a:solidFill>
                <a:schemeClr val="lt1"/>
              </a:solidFill>
              <a:latin typeface="Arial"/>
              <a:ea typeface="Arial"/>
              <a:cs typeface="Arial"/>
              <a:sym typeface="Arial"/>
            </a:endParaRPr>
          </a:p>
          <a:p>
            <a:pPr indent="0" lvl="0" marL="0" rtl="0" algn="l">
              <a:lnSpc>
                <a:spcPct val="115000"/>
              </a:lnSpc>
              <a:spcBef>
                <a:spcPts val="1000"/>
              </a:spcBef>
              <a:spcAft>
                <a:spcPts val="1600"/>
              </a:spcAft>
              <a:buSzPts val="1300"/>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 name="Shape 942"/>
        <p:cNvGrpSpPr/>
        <p:nvPr/>
      </p:nvGrpSpPr>
      <p:grpSpPr>
        <a:xfrm>
          <a:off x="0" y="0"/>
          <a:ext cx="0" cy="0"/>
          <a:chOff x="0" y="0"/>
          <a:chExt cx="0" cy="0"/>
        </a:xfrm>
      </p:grpSpPr>
      <p:sp>
        <p:nvSpPr>
          <p:cNvPr id="943" name="Google Shape;943;p21"/>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2800"/>
              <a:buNone/>
            </a:pPr>
            <a:r>
              <a:rPr lang="en">
                <a:solidFill>
                  <a:schemeClr val="lt1"/>
                </a:solidFill>
              </a:rPr>
              <a:t>Variation or variability measures</a:t>
            </a:r>
            <a:endParaRPr>
              <a:solidFill>
                <a:schemeClr val="lt1"/>
              </a:solidFill>
            </a:endParaRPr>
          </a:p>
        </p:txBody>
      </p:sp>
      <p:sp>
        <p:nvSpPr>
          <p:cNvPr id="944" name="Google Shape;944;p21"/>
          <p:cNvSpPr txBox="1"/>
          <p:nvPr>
            <p:ph idx="1" type="body"/>
          </p:nvPr>
        </p:nvSpPr>
        <p:spPr>
          <a:xfrm>
            <a:off x="1303800" y="1597875"/>
            <a:ext cx="7030500" cy="25416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Char char="●"/>
            </a:pPr>
            <a:r>
              <a:rPr lang="en" sz="2400">
                <a:solidFill>
                  <a:schemeClr val="lt1"/>
                </a:solidFill>
              </a:rPr>
              <a:t>Variance</a:t>
            </a:r>
            <a:endParaRPr sz="2400">
              <a:solidFill>
                <a:schemeClr val="lt1"/>
              </a:solidFill>
            </a:endParaRPr>
          </a:p>
          <a:p>
            <a:pPr indent="-381000" lvl="0" marL="457200" rtl="0" algn="l">
              <a:lnSpc>
                <a:spcPct val="115000"/>
              </a:lnSpc>
              <a:spcBef>
                <a:spcPts val="0"/>
              </a:spcBef>
              <a:spcAft>
                <a:spcPts val="0"/>
              </a:spcAft>
              <a:buSzPts val="2400"/>
              <a:buChar char="●"/>
            </a:pPr>
            <a:r>
              <a:rPr lang="en" sz="2400">
                <a:solidFill>
                  <a:schemeClr val="lt1"/>
                </a:solidFill>
              </a:rPr>
              <a:t>Standard deviation</a:t>
            </a:r>
            <a:endParaRPr sz="2400">
              <a:solidFill>
                <a:schemeClr val="lt1"/>
              </a:solidFill>
            </a:endParaRPr>
          </a:p>
          <a:p>
            <a:pPr indent="-381000" lvl="0" marL="457200" rtl="0" algn="l">
              <a:lnSpc>
                <a:spcPct val="115000"/>
              </a:lnSpc>
              <a:spcBef>
                <a:spcPts val="0"/>
              </a:spcBef>
              <a:spcAft>
                <a:spcPts val="0"/>
              </a:spcAft>
              <a:buSzPts val="2400"/>
              <a:buChar char="●"/>
            </a:pPr>
            <a:r>
              <a:rPr lang="en" sz="2400">
                <a:solidFill>
                  <a:schemeClr val="lt1"/>
                </a:solidFill>
              </a:rPr>
              <a:t>Range</a:t>
            </a:r>
            <a:endParaRPr sz="2400">
              <a:solidFill>
                <a:schemeClr val="lt1"/>
              </a:solidFill>
            </a:endParaRPr>
          </a:p>
          <a:p>
            <a:pPr indent="-381000" lvl="0" marL="457200" rtl="0" algn="l">
              <a:lnSpc>
                <a:spcPct val="115000"/>
              </a:lnSpc>
              <a:spcBef>
                <a:spcPts val="0"/>
              </a:spcBef>
              <a:spcAft>
                <a:spcPts val="0"/>
              </a:spcAft>
              <a:buSzPts val="2400"/>
              <a:buChar char="●"/>
            </a:pPr>
            <a:r>
              <a:rPr lang="en" sz="2400">
                <a:solidFill>
                  <a:schemeClr val="lt1"/>
                </a:solidFill>
              </a:rPr>
              <a:t>Interquartile Range (IQR)</a:t>
            </a:r>
            <a:endParaRPr sz="2400">
              <a:solidFill>
                <a:schemeClr val="lt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pic>
        <p:nvPicPr>
          <p:cNvPr id="949" name="Google Shape;949;gcb3c2967b5_0_0"/>
          <p:cNvPicPr preferRelativeResize="0"/>
          <p:nvPr/>
        </p:nvPicPr>
        <p:blipFill>
          <a:blip r:embed="rId3">
            <a:alphaModFix/>
          </a:blip>
          <a:stretch>
            <a:fillRect/>
          </a:stretch>
        </p:blipFill>
        <p:spPr>
          <a:xfrm>
            <a:off x="4909550" y="732050"/>
            <a:ext cx="2235020" cy="3679402"/>
          </a:xfrm>
          <a:prstGeom prst="rect">
            <a:avLst/>
          </a:prstGeom>
          <a:noFill/>
          <a:ln>
            <a:noFill/>
          </a:ln>
        </p:spPr>
      </p:pic>
      <p:sp>
        <p:nvSpPr>
          <p:cNvPr id="950" name="Google Shape;950;gcb3c2967b5_0_0"/>
          <p:cNvSpPr txBox="1"/>
          <p:nvPr/>
        </p:nvSpPr>
        <p:spPr>
          <a:xfrm>
            <a:off x="821025" y="732050"/>
            <a:ext cx="3102900" cy="661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100">
                <a:solidFill>
                  <a:schemeClr val="lt1"/>
                </a:solidFill>
                <a:latin typeface="Nunito"/>
                <a:ea typeface="Nunito"/>
                <a:cs typeface="Nunito"/>
                <a:sym typeface="Nunito"/>
              </a:rPr>
              <a:t>Data </a:t>
            </a:r>
            <a:endParaRPr b="1" sz="3100">
              <a:solidFill>
                <a:schemeClr val="lt1"/>
              </a:solidFill>
              <a:latin typeface="Nunito"/>
              <a:ea typeface="Nunito"/>
              <a:cs typeface="Nunito"/>
              <a:sym typeface="Nunito"/>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54" name="Shape 954"/>
        <p:cNvGrpSpPr/>
        <p:nvPr/>
      </p:nvGrpSpPr>
      <p:grpSpPr>
        <a:xfrm>
          <a:off x="0" y="0"/>
          <a:ext cx="0" cy="0"/>
          <a:chOff x="0" y="0"/>
          <a:chExt cx="0" cy="0"/>
        </a:xfrm>
      </p:grpSpPr>
      <p:sp>
        <p:nvSpPr>
          <p:cNvPr id="955" name="Google Shape;955;p22"/>
          <p:cNvSpPr txBox="1"/>
          <p:nvPr>
            <p:ph type="title"/>
          </p:nvPr>
        </p:nvSpPr>
        <p:spPr>
          <a:xfrm>
            <a:off x="1303800" y="245648"/>
            <a:ext cx="7030500" cy="70237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Variability Metrics</a:t>
            </a:r>
            <a:endParaRPr>
              <a:solidFill>
                <a:schemeClr val="lt1"/>
              </a:solidFill>
              <a:latin typeface="Arial"/>
              <a:ea typeface="Arial"/>
              <a:cs typeface="Arial"/>
              <a:sym typeface="Arial"/>
            </a:endParaRPr>
          </a:p>
        </p:txBody>
      </p:sp>
      <p:sp>
        <p:nvSpPr>
          <p:cNvPr id="956" name="Google Shape;956;p22"/>
          <p:cNvSpPr txBox="1"/>
          <p:nvPr>
            <p:ph idx="1" type="body"/>
          </p:nvPr>
        </p:nvSpPr>
        <p:spPr>
          <a:xfrm>
            <a:off x="1303800" y="840750"/>
            <a:ext cx="7030500" cy="346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sz="1800">
                <a:solidFill>
                  <a:schemeClr val="lt1"/>
                </a:solidFill>
                <a:latin typeface="Arial"/>
                <a:ea typeface="Arial"/>
                <a:cs typeface="Arial"/>
                <a:sym typeface="Arial"/>
              </a:rPr>
              <a:t>Deviations</a:t>
            </a:r>
            <a:r>
              <a:rPr lang="en" sz="1800">
                <a:solidFill>
                  <a:schemeClr val="lt1"/>
                </a:solidFill>
                <a:latin typeface="Arial"/>
                <a:ea typeface="Arial"/>
                <a:cs typeface="Arial"/>
                <a:sym typeface="Arial"/>
              </a:rPr>
              <a:t>: The difference between the observed values and the estimate of location. Synonyms errors, residuals</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Variance</a:t>
            </a:r>
            <a:r>
              <a:rPr lang="en" sz="1800">
                <a:solidFill>
                  <a:schemeClr val="lt1"/>
                </a:solidFill>
                <a:latin typeface="Arial"/>
                <a:ea typeface="Arial"/>
                <a:cs typeface="Arial"/>
                <a:sym typeface="Arial"/>
              </a:rPr>
              <a:t>: The sum of squared deviations from the mean divided by n – 1 where n is the number of data values. Synonyms mean-squared-error</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Standard deviation</a:t>
            </a:r>
            <a:r>
              <a:rPr lang="en" sz="1800">
                <a:solidFill>
                  <a:schemeClr val="lt1"/>
                </a:solidFill>
                <a:latin typeface="Arial"/>
                <a:ea typeface="Arial"/>
                <a:cs typeface="Arial"/>
                <a:sym typeface="Arial"/>
              </a:rPr>
              <a:t>: The square root of the variance.</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60" name="Shape 960"/>
        <p:cNvGrpSpPr/>
        <p:nvPr/>
      </p:nvGrpSpPr>
      <p:grpSpPr>
        <a:xfrm>
          <a:off x="0" y="0"/>
          <a:ext cx="0" cy="0"/>
          <a:chOff x="0" y="0"/>
          <a:chExt cx="0" cy="0"/>
        </a:xfrm>
      </p:grpSpPr>
      <p:sp>
        <p:nvSpPr>
          <p:cNvPr id="961" name="Google Shape;961;p23"/>
          <p:cNvSpPr txBox="1"/>
          <p:nvPr>
            <p:ph type="title"/>
          </p:nvPr>
        </p:nvSpPr>
        <p:spPr>
          <a:xfrm>
            <a:off x="1303800" y="245648"/>
            <a:ext cx="7030500" cy="70237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Variability Metrics</a:t>
            </a:r>
            <a:endParaRPr>
              <a:solidFill>
                <a:schemeClr val="lt1"/>
              </a:solidFill>
              <a:latin typeface="Arial"/>
              <a:ea typeface="Arial"/>
              <a:cs typeface="Arial"/>
              <a:sym typeface="Arial"/>
            </a:endParaRPr>
          </a:p>
        </p:txBody>
      </p:sp>
      <p:sp>
        <p:nvSpPr>
          <p:cNvPr id="962" name="Google Shape;962;p23"/>
          <p:cNvSpPr txBox="1"/>
          <p:nvPr>
            <p:ph idx="1" type="body"/>
          </p:nvPr>
        </p:nvSpPr>
        <p:spPr>
          <a:xfrm>
            <a:off x="1303800" y="840750"/>
            <a:ext cx="7030500" cy="346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Mean absolute deviation:</a:t>
            </a:r>
            <a:r>
              <a:rPr lang="en" sz="1800">
                <a:solidFill>
                  <a:schemeClr val="lt1"/>
                </a:solidFill>
                <a:latin typeface="Arial"/>
                <a:ea typeface="Arial"/>
                <a:cs typeface="Arial"/>
                <a:sym typeface="Arial"/>
              </a:rPr>
              <a:t> The mean of the absolute value of the deviations from the mean.</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Median absolute deviation from the median:</a:t>
            </a:r>
            <a:r>
              <a:rPr lang="en" sz="1800">
                <a:solidFill>
                  <a:schemeClr val="lt1"/>
                </a:solidFill>
                <a:latin typeface="Arial"/>
                <a:ea typeface="Arial"/>
                <a:cs typeface="Arial"/>
                <a:sym typeface="Arial"/>
              </a:rPr>
              <a:t> The median of the absolute value of the deviations from the median.</a:t>
            </a:r>
            <a:endParaRPr sz="1800">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gff23e09500_0_6"/>
          <p:cNvSpPr txBox="1"/>
          <p:nvPr>
            <p:ph type="title"/>
          </p:nvPr>
        </p:nvSpPr>
        <p:spPr>
          <a:xfrm>
            <a:off x="1303800" y="158400"/>
            <a:ext cx="7030500" cy="798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solidFill>
                  <a:schemeClr val="lt1"/>
                </a:solidFill>
              </a:rPr>
              <a:t>Statistics</a:t>
            </a:r>
            <a:endParaRPr sz="3600">
              <a:solidFill>
                <a:schemeClr val="lt1"/>
              </a:solidFill>
            </a:endParaRPr>
          </a:p>
        </p:txBody>
      </p:sp>
      <p:sp>
        <p:nvSpPr>
          <p:cNvPr id="620" name="Google Shape;620;gff23e09500_0_6"/>
          <p:cNvSpPr txBox="1"/>
          <p:nvPr>
            <p:ph idx="1" type="body"/>
          </p:nvPr>
        </p:nvSpPr>
        <p:spPr>
          <a:xfrm>
            <a:off x="1303800" y="1397075"/>
            <a:ext cx="7030500" cy="328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600"/>
              </a:spcBef>
              <a:spcAft>
                <a:spcPts val="1600"/>
              </a:spcAft>
              <a:buSzPts val="1300"/>
              <a:buNone/>
            </a:pPr>
            <a:r>
              <a:t/>
            </a:r>
            <a:endParaRPr sz="2400">
              <a:latin typeface="Arial"/>
              <a:ea typeface="Arial"/>
              <a:cs typeface="Arial"/>
              <a:sym typeface="Arial"/>
            </a:endParaRPr>
          </a:p>
        </p:txBody>
      </p:sp>
      <p:pic>
        <p:nvPicPr>
          <p:cNvPr id="621" name="Google Shape;621;gff23e09500_0_6"/>
          <p:cNvPicPr preferRelativeResize="0"/>
          <p:nvPr/>
        </p:nvPicPr>
        <p:blipFill>
          <a:blip r:embed="rId3">
            <a:alphaModFix/>
          </a:blip>
          <a:stretch>
            <a:fillRect/>
          </a:stretch>
        </p:blipFill>
        <p:spPr>
          <a:xfrm>
            <a:off x="1464675" y="1538325"/>
            <a:ext cx="6214650" cy="289735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66" name="Shape 966"/>
        <p:cNvGrpSpPr/>
        <p:nvPr/>
      </p:nvGrpSpPr>
      <p:grpSpPr>
        <a:xfrm>
          <a:off x="0" y="0"/>
          <a:ext cx="0" cy="0"/>
          <a:chOff x="0" y="0"/>
          <a:chExt cx="0" cy="0"/>
        </a:xfrm>
      </p:grpSpPr>
      <p:sp>
        <p:nvSpPr>
          <p:cNvPr id="967" name="Google Shape;967;p24"/>
          <p:cNvSpPr txBox="1"/>
          <p:nvPr>
            <p:ph type="title"/>
          </p:nvPr>
        </p:nvSpPr>
        <p:spPr>
          <a:xfrm>
            <a:off x="1303800" y="245648"/>
            <a:ext cx="7030500" cy="70237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Variability Metrics</a:t>
            </a:r>
            <a:endParaRPr>
              <a:solidFill>
                <a:schemeClr val="lt1"/>
              </a:solidFill>
              <a:latin typeface="Arial"/>
              <a:ea typeface="Arial"/>
              <a:cs typeface="Arial"/>
              <a:sym typeface="Arial"/>
            </a:endParaRPr>
          </a:p>
        </p:txBody>
      </p:sp>
      <p:sp>
        <p:nvSpPr>
          <p:cNvPr id="968" name="Google Shape;968;p24"/>
          <p:cNvSpPr txBox="1"/>
          <p:nvPr>
            <p:ph idx="1" type="body"/>
          </p:nvPr>
        </p:nvSpPr>
        <p:spPr>
          <a:xfrm>
            <a:off x="1303800" y="840750"/>
            <a:ext cx="7030500" cy="346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1600"/>
              </a:spcAft>
              <a:buSzPts val="1300"/>
              <a:buNone/>
            </a:pPr>
            <a:r>
              <a:rPr b="1" lang="en" sz="1800">
                <a:solidFill>
                  <a:schemeClr val="lt1"/>
                </a:solidFill>
                <a:latin typeface="Arial"/>
                <a:ea typeface="Arial"/>
                <a:cs typeface="Arial"/>
                <a:sym typeface="Arial"/>
              </a:rPr>
              <a:t>Interquartile range</a:t>
            </a:r>
            <a:r>
              <a:rPr lang="en" sz="1800">
                <a:solidFill>
                  <a:schemeClr val="lt1"/>
                </a:solidFill>
                <a:latin typeface="Arial"/>
                <a:ea typeface="Arial"/>
                <a:cs typeface="Arial"/>
                <a:sym typeface="Arial"/>
              </a:rPr>
              <a:t>: The difference between the 75th percentile and the 25th percentile. Synonyms IQR</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72" name="Shape 972"/>
        <p:cNvGrpSpPr/>
        <p:nvPr/>
      </p:nvGrpSpPr>
      <p:grpSpPr>
        <a:xfrm>
          <a:off x="0" y="0"/>
          <a:ext cx="0" cy="0"/>
          <a:chOff x="0" y="0"/>
          <a:chExt cx="0" cy="0"/>
        </a:xfrm>
      </p:grpSpPr>
      <p:sp>
        <p:nvSpPr>
          <p:cNvPr id="973" name="Google Shape;973;p20"/>
          <p:cNvSpPr txBox="1"/>
          <p:nvPr>
            <p:ph type="title"/>
          </p:nvPr>
        </p:nvSpPr>
        <p:spPr>
          <a:xfrm>
            <a:off x="1303800" y="301650"/>
            <a:ext cx="7030500" cy="692961"/>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Estimates of Location</a:t>
            </a:r>
            <a:endParaRPr>
              <a:solidFill>
                <a:schemeClr val="lt1"/>
              </a:solidFill>
              <a:latin typeface="Arial"/>
              <a:ea typeface="Arial"/>
              <a:cs typeface="Arial"/>
              <a:sym typeface="Arial"/>
            </a:endParaRPr>
          </a:p>
        </p:txBody>
      </p:sp>
      <p:sp>
        <p:nvSpPr>
          <p:cNvPr id="974" name="Google Shape;974;p20"/>
          <p:cNvSpPr txBox="1"/>
          <p:nvPr>
            <p:ph idx="1" type="body"/>
          </p:nvPr>
        </p:nvSpPr>
        <p:spPr>
          <a:xfrm>
            <a:off x="1303800" y="850232"/>
            <a:ext cx="7030500" cy="3768339"/>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Median:</a:t>
            </a:r>
            <a:r>
              <a:rPr lang="en" sz="1800">
                <a:solidFill>
                  <a:schemeClr val="lt1"/>
                </a:solidFill>
                <a:latin typeface="Arial"/>
                <a:ea typeface="Arial"/>
                <a:cs typeface="Arial"/>
                <a:sym typeface="Arial"/>
              </a:rPr>
              <a:t> The value such that one-half of the data lies above and below. Synonyms 50th percentile</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Weighted median:</a:t>
            </a:r>
            <a:r>
              <a:rPr lang="en" sz="1800">
                <a:solidFill>
                  <a:schemeClr val="lt1"/>
                </a:solidFill>
                <a:latin typeface="Arial"/>
                <a:ea typeface="Arial"/>
                <a:cs typeface="Arial"/>
                <a:sym typeface="Arial"/>
              </a:rPr>
              <a:t> The value such that one-half of the sum of the weights lies above and below the sorted data.</a:t>
            </a:r>
            <a:endParaRPr sz="1800">
              <a:solidFill>
                <a:schemeClr val="lt1"/>
              </a:solidFill>
              <a:latin typeface="Arial"/>
              <a:ea typeface="Arial"/>
              <a:cs typeface="Arial"/>
              <a:sym typeface="Arial"/>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78" name="Shape 978"/>
        <p:cNvGrpSpPr/>
        <p:nvPr/>
      </p:nvGrpSpPr>
      <p:grpSpPr>
        <a:xfrm>
          <a:off x="0" y="0"/>
          <a:ext cx="0" cy="0"/>
          <a:chOff x="0" y="0"/>
          <a:chExt cx="0" cy="0"/>
        </a:xfrm>
      </p:grpSpPr>
      <p:sp>
        <p:nvSpPr>
          <p:cNvPr id="979" name="Google Shape;979;p26"/>
          <p:cNvSpPr txBox="1"/>
          <p:nvPr>
            <p:ph type="title"/>
          </p:nvPr>
        </p:nvSpPr>
        <p:spPr>
          <a:xfrm>
            <a:off x="1303800" y="340225"/>
            <a:ext cx="7030500" cy="543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Central limit theorem</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SzPts val="2800"/>
              <a:buNone/>
            </a:pPr>
            <a:r>
              <a:t/>
            </a:r>
            <a:endParaRPr/>
          </a:p>
        </p:txBody>
      </p:sp>
      <p:sp>
        <p:nvSpPr>
          <p:cNvPr id="980" name="Google Shape;980;p26"/>
          <p:cNvSpPr txBox="1"/>
          <p:nvPr>
            <p:ph idx="1" type="body"/>
          </p:nvPr>
        </p:nvSpPr>
        <p:spPr>
          <a:xfrm>
            <a:off x="1303800" y="993300"/>
            <a:ext cx="7030500" cy="315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sz="1400">
                <a:solidFill>
                  <a:schemeClr val="lt1"/>
                </a:solidFill>
                <a:latin typeface="Arial"/>
                <a:ea typeface="Arial"/>
                <a:cs typeface="Arial"/>
                <a:sym typeface="Arial"/>
              </a:rPr>
              <a:t>Sample statistic A metric calculated for a sample of data drawn from a larger population.</a:t>
            </a:r>
            <a:endParaRPr sz="14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sz="1400">
                <a:solidFill>
                  <a:schemeClr val="lt1"/>
                </a:solidFill>
                <a:latin typeface="Arial"/>
                <a:ea typeface="Arial"/>
                <a:cs typeface="Arial"/>
                <a:sym typeface="Arial"/>
              </a:rPr>
              <a:t>Data distribution The frequency distribution of individual values in a data set. </a:t>
            </a:r>
            <a:endParaRPr sz="14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sz="1400">
                <a:solidFill>
                  <a:schemeClr val="lt1"/>
                </a:solidFill>
                <a:latin typeface="Arial"/>
                <a:ea typeface="Arial"/>
                <a:cs typeface="Arial"/>
                <a:sym typeface="Arial"/>
              </a:rPr>
              <a:t>Sampling distribution The frequency distribution of a sample statistic over many samples or resamples. </a:t>
            </a:r>
            <a:endParaRPr sz="14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sz="1400">
                <a:solidFill>
                  <a:schemeClr val="lt1"/>
                </a:solidFill>
                <a:latin typeface="Arial"/>
                <a:ea typeface="Arial"/>
                <a:cs typeface="Arial"/>
                <a:sym typeface="Arial"/>
              </a:rPr>
              <a:t>Central limit theorem The tendency of the sampling distribution to take on a normal shape as sample size rises. </a:t>
            </a:r>
            <a:endParaRPr sz="1400">
              <a:solidFill>
                <a:schemeClr val="lt1"/>
              </a:solidFill>
              <a:latin typeface="Arial"/>
              <a:ea typeface="Arial"/>
              <a:cs typeface="Arial"/>
              <a:sym typeface="Arial"/>
            </a:endParaRPr>
          </a:p>
          <a:p>
            <a:pPr indent="0" lvl="0" marL="0" rtl="0" algn="l">
              <a:lnSpc>
                <a:spcPct val="115000"/>
              </a:lnSpc>
              <a:spcBef>
                <a:spcPts val="1600"/>
              </a:spcBef>
              <a:spcAft>
                <a:spcPts val="1600"/>
              </a:spcAft>
              <a:buSzPts val="1300"/>
              <a:buNone/>
            </a:pPr>
            <a:r>
              <a:rPr lang="en" sz="1400">
                <a:solidFill>
                  <a:schemeClr val="lt1"/>
                </a:solidFill>
                <a:latin typeface="Arial"/>
                <a:ea typeface="Arial"/>
                <a:cs typeface="Arial"/>
                <a:sym typeface="Arial"/>
              </a:rPr>
              <a:t>Standard error The variability (standard deviation) of a sample statistic over many samples (not to be confused with standard deviation, which, by itself, refers to variability </a:t>
            </a:r>
            <a:r>
              <a:rPr lang="en" sz="1400"/>
              <a:t>of individual data values).</a:t>
            </a:r>
            <a:endParaRPr sz="14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84" name="Shape 984"/>
        <p:cNvGrpSpPr/>
        <p:nvPr/>
      </p:nvGrpSpPr>
      <p:grpSpPr>
        <a:xfrm>
          <a:off x="0" y="0"/>
          <a:ext cx="0" cy="0"/>
          <a:chOff x="0" y="0"/>
          <a:chExt cx="0" cy="0"/>
        </a:xfrm>
      </p:grpSpPr>
      <p:sp>
        <p:nvSpPr>
          <p:cNvPr id="985" name="Google Shape;985;p27"/>
          <p:cNvSpPr txBox="1"/>
          <p:nvPr>
            <p:ph type="title"/>
          </p:nvPr>
        </p:nvSpPr>
        <p:spPr>
          <a:xfrm>
            <a:off x="1303800" y="598575"/>
            <a:ext cx="7030500" cy="543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rPr>
              <a:t>Central limit theorem</a:t>
            </a:r>
            <a:endParaRPr>
              <a:solidFill>
                <a:schemeClr val="lt1"/>
              </a:solidFill>
            </a:endParaRPr>
          </a:p>
        </p:txBody>
      </p:sp>
      <p:sp>
        <p:nvSpPr>
          <p:cNvPr id="986" name="Google Shape;986;p27"/>
          <p:cNvSpPr txBox="1"/>
          <p:nvPr>
            <p:ph idx="1" type="body"/>
          </p:nvPr>
        </p:nvSpPr>
        <p:spPr>
          <a:xfrm>
            <a:off x="1303800" y="1413100"/>
            <a:ext cx="7030500" cy="317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sz="1800">
                <a:solidFill>
                  <a:schemeClr val="lt1"/>
                </a:solidFill>
              </a:rPr>
              <a:t>Means drawn from multiple samples will resemble the familiar bell-shaped normal curve (see “Normal Distribution”), even if the source population is not normally distributed, provided that the sample size is large enough.</a:t>
            </a:r>
            <a:endParaRPr sz="1800">
              <a:solidFill>
                <a:schemeClr val="lt1"/>
              </a:solidFill>
            </a:endParaRPr>
          </a:p>
          <a:p>
            <a:pPr indent="0" lvl="0" marL="0" rtl="0" algn="l">
              <a:lnSpc>
                <a:spcPct val="115000"/>
              </a:lnSpc>
              <a:spcBef>
                <a:spcPts val="1600"/>
              </a:spcBef>
              <a:spcAft>
                <a:spcPts val="0"/>
              </a:spcAft>
              <a:buSzPts val="1300"/>
              <a:buNone/>
            </a:pPr>
            <a:r>
              <a:t/>
            </a:r>
            <a:endParaRPr sz="1800">
              <a:solidFill>
                <a:schemeClr val="lt1"/>
              </a:solidFill>
            </a:endParaRPr>
          </a:p>
          <a:p>
            <a:pPr indent="0" lvl="0" marL="0" rtl="0" algn="l">
              <a:lnSpc>
                <a:spcPct val="115000"/>
              </a:lnSpc>
              <a:spcBef>
                <a:spcPts val="1600"/>
              </a:spcBef>
              <a:spcAft>
                <a:spcPts val="0"/>
              </a:spcAft>
              <a:buSzPts val="1300"/>
              <a:buNone/>
            </a:pPr>
            <a:r>
              <a:rPr lang="en" sz="1800">
                <a:solidFill>
                  <a:schemeClr val="lt1"/>
                </a:solidFill>
              </a:rPr>
              <a:t>Standard error can be estimated using a statistic based on the standard deviation s of the sample values, and the sample size n.</a:t>
            </a:r>
            <a:endParaRPr sz="1800">
              <a:solidFill>
                <a:schemeClr val="lt1"/>
              </a:solidFill>
            </a:endParaRPr>
          </a:p>
          <a:p>
            <a:pPr indent="0" lvl="0" marL="0" rtl="0" algn="l">
              <a:lnSpc>
                <a:spcPct val="115000"/>
              </a:lnSpc>
              <a:spcBef>
                <a:spcPts val="1600"/>
              </a:spcBef>
              <a:spcAft>
                <a:spcPts val="1600"/>
              </a:spcAft>
              <a:buSzPts val="1300"/>
              <a:buNone/>
            </a:pPr>
            <a:r>
              <a:rPr lang="en" sz="1800">
                <a:solidFill>
                  <a:schemeClr val="lt1"/>
                </a:solidFill>
              </a:rPr>
              <a:t>SE = s/(n)^1/2</a:t>
            </a:r>
            <a:endParaRPr sz="1800">
              <a:solidFill>
                <a:schemeClr val="lt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90" name="Shape 990"/>
        <p:cNvGrpSpPr/>
        <p:nvPr/>
      </p:nvGrpSpPr>
      <p:grpSpPr>
        <a:xfrm>
          <a:off x="0" y="0"/>
          <a:ext cx="0" cy="0"/>
          <a:chOff x="0" y="0"/>
          <a:chExt cx="0" cy="0"/>
        </a:xfrm>
      </p:grpSpPr>
      <p:sp>
        <p:nvSpPr>
          <p:cNvPr id="991" name="Google Shape;991;p28"/>
          <p:cNvSpPr txBox="1"/>
          <p:nvPr>
            <p:ph type="title"/>
          </p:nvPr>
        </p:nvSpPr>
        <p:spPr>
          <a:xfrm>
            <a:off x="1303800" y="340250"/>
            <a:ext cx="7030500" cy="543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Key terms</a:t>
            </a:r>
            <a:endParaRPr>
              <a:solidFill>
                <a:schemeClr val="lt1"/>
              </a:solidFill>
              <a:latin typeface="Arial"/>
              <a:ea typeface="Arial"/>
              <a:cs typeface="Arial"/>
              <a:sym typeface="Arial"/>
            </a:endParaRPr>
          </a:p>
        </p:txBody>
      </p:sp>
      <p:sp>
        <p:nvSpPr>
          <p:cNvPr id="992" name="Google Shape;992;p28"/>
          <p:cNvSpPr txBox="1"/>
          <p:nvPr>
            <p:ph idx="1" type="body"/>
          </p:nvPr>
        </p:nvSpPr>
        <p:spPr>
          <a:xfrm>
            <a:off x="1303800" y="883250"/>
            <a:ext cx="7030500" cy="2997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sz="1800">
                <a:solidFill>
                  <a:schemeClr val="lt1"/>
                </a:solidFill>
                <a:latin typeface="Arial"/>
                <a:ea typeface="Arial"/>
                <a:cs typeface="Arial"/>
                <a:sym typeface="Arial"/>
              </a:rPr>
              <a:t>Error </a:t>
            </a:r>
            <a:r>
              <a:rPr lang="en" sz="1800">
                <a:solidFill>
                  <a:schemeClr val="lt1"/>
                </a:solidFill>
                <a:latin typeface="Arial"/>
                <a:ea typeface="Arial"/>
                <a:cs typeface="Arial"/>
                <a:sym typeface="Arial"/>
              </a:rPr>
              <a:t>The difference between a data point and a predicted or average value. </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Standardize </a:t>
            </a:r>
            <a:r>
              <a:rPr lang="en" sz="1800">
                <a:solidFill>
                  <a:schemeClr val="lt1"/>
                </a:solidFill>
                <a:latin typeface="Arial"/>
                <a:ea typeface="Arial"/>
                <a:cs typeface="Arial"/>
                <a:sym typeface="Arial"/>
              </a:rPr>
              <a:t>Subtract the mean and divide by the standard deviation. </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z-score </a:t>
            </a:r>
            <a:r>
              <a:rPr lang="en" sz="1800">
                <a:solidFill>
                  <a:schemeClr val="lt1"/>
                </a:solidFill>
                <a:latin typeface="Arial"/>
                <a:ea typeface="Arial"/>
                <a:cs typeface="Arial"/>
                <a:sym typeface="Arial"/>
              </a:rPr>
              <a:t>The result of standardizing an individual data point. </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Standard normal</a:t>
            </a:r>
            <a:r>
              <a:rPr lang="en" sz="1800">
                <a:solidFill>
                  <a:schemeClr val="lt1"/>
                </a:solidFill>
                <a:latin typeface="Arial"/>
                <a:ea typeface="Arial"/>
                <a:cs typeface="Arial"/>
                <a:sym typeface="Arial"/>
              </a:rPr>
              <a:t> A normal distribution with mean = 0 and standard deviation = 1</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Tail </a:t>
            </a:r>
            <a:r>
              <a:rPr lang="en" sz="1800">
                <a:solidFill>
                  <a:schemeClr val="lt1"/>
                </a:solidFill>
                <a:latin typeface="Arial"/>
                <a:ea typeface="Arial"/>
                <a:cs typeface="Arial"/>
                <a:sym typeface="Arial"/>
              </a:rPr>
              <a:t>The long narrow portion of a frequency distribution, where relatively extreme values occur at low frequency. </a:t>
            </a:r>
            <a:endParaRPr sz="1800">
              <a:solidFill>
                <a:schemeClr val="lt1"/>
              </a:solidFill>
              <a:latin typeface="Arial"/>
              <a:ea typeface="Arial"/>
              <a:cs typeface="Arial"/>
              <a:sym typeface="Arial"/>
            </a:endParaRPr>
          </a:p>
          <a:p>
            <a:pPr indent="0" lvl="0" marL="0" rtl="0" algn="l">
              <a:lnSpc>
                <a:spcPct val="115000"/>
              </a:lnSpc>
              <a:spcBef>
                <a:spcPts val="1600"/>
              </a:spcBef>
              <a:spcAft>
                <a:spcPts val="1600"/>
              </a:spcAft>
              <a:buSzPts val="1300"/>
              <a:buNone/>
            </a:pPr>
            <a:r>
              <a:rPr b="1" lang="en" sz="1800">
                <a:solidFill>
                  <a:schemeClr val="lt1"/>
                </a:solidFill>
                <a:latin typeface="Arial"/>
                <a:ea typeface="Arial"/>
                <a:cs typeface="Arial"/>
                <a:sym typeface="Arial"/>
              </a:rPr>
              <a:t>Skew </a:t>
            </a:r>
            <a:r>
              <a:rPr lang="en" sz="1800">
                <a:solidFill>
                  <a:schemeClr val="lt1"/>
                </a:solidFill>
                <a:latin typeface="Arial"/>
                <a:ea typeface="Arial"/>
                <a:cs typeface="Arial"/>
                <a:sym typeface="Arial"/>
              </a:rPr>
              <a:t>Where one tail of a distribution is longer than </a:t>
            </a:r>
            <a:r>
              <a:rPr lang="en" sz="1800">
                <a:latin typeface="Arial"/>
                <a:ea typeface="Arial"/>
                <a:cs typeface="Arial"/>
                <a:sym typeface="Arial"/>
              </a:rPr>
              <a:t>the other.</a:t>
            </a:r>
            <a:endParaRPr sz="1800">
              <a:latin typeface="Arial"/>
              <a:ea typeface="Arial"/>
              <a:cs typeface="Arial"/>
              <a:sym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96" name="Shape 996"/>
        <p:cNvGrpSpPr/>
        <p:nvPr/>
      </p:nvGrpSpPr>
      <p:grpSpPr>
        <a:xfrm>
          <a:off x="0" y="0"/>
          <a:ext cx="0" cy="0"/>
          <a:chOff x="0" y="0"/>
          <a:chExt cx="0" cy="0"/>
        </a:xfrm>
      </p:grpSpPr>
      <p:sp>
        <p:nvSpPr>
          <p:cNvPr id="997" name="Google Shape;997;p29"/>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2800"/>
              <a:buNone/>
            </a:pPr>
            <a:r>
              <a:rPr lang="en">
                <a:solidFill>
                  <a:schemeClr val="lt1"/>
                </a:solidFill>
                <a:latin typeface="Arial"/>
                <a:ea typeface="Arial"/>
                <a:cs typeface="Arial"/>
                <a:sym typeface="Arial"/>
              </a:rPr>
              <a:t>Central tendency measures</a:t>
            </a:r>
            <a:endParaRPr>
              <a:solidFill>
                <a:schemeClr val="lt1"/>
              </a:solidFill>
              <a:latin typeface="Arial"/>
              <a:ea typeface="Arial"/>
              <a:cs typeface="Arial"/>
              <a:sym typeface="Arial"/>
            </a:endParaRPr>
          </a:p>
        </p:txBody>
      </p:sp>
      <p:sp>
        <p:nvSpPr>
          <p:cNvPr id="998" name="Google Shape;998;p29"/>
          <p:cNvSpPr txBox="1"/>
          <p:nvPr>
            <p:ph idx="1" type="body"/>
          </p:nvPr>
        </p:nvSpPr>
        <p:spPr>
          <a:xfrm>
            <a:off x="1303800" y="1597875"/>
            <a:ext cx="7030500" cy="25416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Char char="●"/>
            </a:pPr>
            <a:r>
              <a:rPr lang="en" sz="2400">
                <a:solidFill>
                  <a:schemeClr val="lt1"/>
                </a:solidFill>
              </a:rPr>
              <a:t>Mean</a:t>
            </a:r>
            <a:endParaRPr sz="2400">
              <a:solidFill>
                <a:schemeClr val="lt1"/>
              </a:solidFill>
            </a:endParaRPr>
          </a:p>
          <a:p>
            <a:pPr indent="-381000" lvl="1" marL="914400" rtl="0" algn="l">
              <a:lnSpc>
                <a:spcPct val="115000"/>
              </a:lnSpc>
              <a:spcBef>
                <a:spcPts val="0"/>
              </a:spcBef>
              <a:spcAft>
                <a:spcPts val="0"/>
              </a:spcAft>
              <a:buSzPts val="2400"/>
              <a:buChar char="○"/>
            </a:pPr>
            <a:r>
              <a:rPr lang="en" sz="2400">
                <a:solidFill>
                  <a:schemeClr val="lt1"/>
                </a:solidFill>
              </a:rPr>
              <a:t>Arithmetic mean</a:t>
            </a:r>
            <a:endParaRPr sz="2400">
              <a:solidFill>
                <a:schemeClr val="lt1"/>
              </a:solidFill>
            </a:endParaRPr>
          </a:p>
          <a:p>
            <a:pPr indent="-381000" lvl="1" marL="914400" rtl="0" algn="l">
              <a:lnSpc>
                <a:spcPct val="115000"/>
              </a:lnSpc>
              <a:spcBef>
                <a:spcPts val="0"/>
              </a:spcBef>
              <a:spcAft>
                <a:spcPts val="0"/>
              </a:spcAft>
              <a:buSzPts val="2400"/>
              <a:buChar char="○"/>
            </a:pPr>
            <a:r>
              <a:rPr lang="en" sz="2400">
                <a:solidFill>
                  <a:schemeClr val="lt1"/>
                </a:solidFill>
              </a:rPr>
              <a:t>Geometric mean</a:t>
            </a:r>
            <a:endParaRPr sz="2400">
              <a:solidFill>
                <a:schemeClr val="lt1"/>
              </a:solidFill>
            </a:endParaRPr>
          </a:p>
          <a:p>
            <a:pPr indent="-381000" lvl="0" marL="457200" rtl="0" algn="l">
              <a:lnSpc>
                <a:spcPct val="115000"/>
              </a:lnSpc>
              <a:spcBef>
                <a:spcPts val="0"/>
              </a:spcBef>
              <a:spcAft>
                <a:spcPts val="0"/>
              </a:spcAft>
              <a:buSzPts val="2400"/>
              <a:buChar char="●"/>
            </a:pPr>
            <a:r>
              <a:rPr lang="en" sz="2400">
                <a:solidFill>
                  <a:schemeClr val="lt1"/>
                </a:solidFill>
              </a:rPr>
              <a:t>Median</a:t>
            </a:r>
            <a:endParaRPr sz="2400">
              <a:solidFill>
                <a:schemeClr val="lt1"/>
              </a:solidFill>
            </a:endParaRPr>
          </a:p>
          <a:p>
            <a:pPr indent="-381000" lvl="0" marL="457200" rtl="0" algn="l">
              <a:lnSpc>
                <a:spcPct val="115000"/>
              </a:lnSpc>
              <a:spcBef>
                <a:spcPts val="0"/>
              </a:spcBef>
              <a:spcAft>
                <a:spcPts val="0"/>
              </a:spcAft>
              <a:buSzPts val="2400"/>
              <a:buChar char="●"/>
            </a:pPr>
            <a:r>
              <a:rPr lang="en" sz="2400">
                <a:solidFill>
                  <a:schemeClr val="lt1"/>
                </a:solidFill>
              </a:rPr>
              <a:t>Mode</a:t>
            </a:r>
            <a:endParaRPr sz="2400">
              <a:solidFill>
                <a:schemeClr val="lt1"/>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02" name="Shape 1002"/>
        <p:cNvGrpSpPr/>
        <p:nvPr/>
      </p:nvGrpSpPr>
      <p:grpSpPr>
        <a:xfrm>
          <a:off x="0" y="0"/>
          <a:ext cx="0" cy="0"/>
          <a:chOff x="0" y="0"/>
          <a:chExt cx="0" cy="0"/>
        </a:xfrm>
      </p:grpSpPr>
      <p:sp>
        <p:nvSpPr>
          <p:cNvPr id="1003" name="Google Shape;1003;p30"/>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2800"/>
              <a:buNone/>
            </a:pPr>
            <a:r>
              <a:rPr lang="en">
                <a:solidFill>
                  <a:schemeClr val="lt1"/>
                </a:solidFill>
              </a:rPr>
              <a:t>Variation or variability measures</a:t>
            </a:r>
            <a:endParaRPr>
              <a:solidFill>
                <a:schemeClr val="lt1"/>
              </a:solidFill>
            </a:endParaRPr>
          </a:p>
        </p:txBody>
      </p:sp>
      <p:sp>
        <p:nvSpPr>
          <p:cNvPr id="1004" name="Google Shape;1004;p30"/>
          <p:cNvSpPr txBox="1"/>
          <p:nvPr>
            <p:ph idx="1" type="body"/>
          </p:nvPr>
        </p:nvSpPr>
        <p:spPr>
          <a:xfrm>
            <a:off x="1303800" y="1597875"/>
            <a:ext cx="7030500" cy="25416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Char char="●"/>
            </a:pPr>
            <a:r>
              <a:rPr lang="en" sz="2400">
                <a:solidFill>
                  <a:schemeClr val="lt1"/>
                </a:solidFill>
                <a:latin typeface="Arial"/>
                <a:ea typeface="Arial"/>
                <a:cs typeface="Arial"/>
                <a:sym typeface="Arial"/>
              </a:rPr>
              <a:t>Variance</a:t>
            </a:r>
            <a:endParaRPr sz="2400">
              <a:solidFill>
                <a:schemeClr val="lt1"/>
              </a:solidFill>
              <a:latin typeface="Arial"/>
              <a:ea typeface="Arial"/>
              <a:cs typeface="Arial"/>
              <a:sym typeface="Arial"/>
            </a:endParaRPr>
          </a:p>
          <a:p>
            <a:pPr indent="-381000" lvl="0" marL="457200" rtl="0" algn="l">
              <a:lnSpc>
                <a:spcPct val="115000"/>
              </a:lnSpc>
              <a:spcBef>
                <a:spcPts val="0"/>
              </a:spcBef>
              <a:spcAft>
                <a:spcPts val="0"/>
              </a:spcAft>
              <a:buSzPts val="2400"/>
              <a:buChar char="●"/>
            </a:pPr>
            <a:r>
              <a:rPr lang="en" sz="2400">
                <a:solidFill>
                  <a:schemeClr val="lt1"/>
                </a:solidFill>
                <a:latin typeface="Arial"/>
                <a:ea typeface="Arial"/>
                <a:cs typeface="Arial"/>
                <a:sym typeface="Arial"/>
              </a:rPr>
              <a:t>Standard deviation</a:t>
            </a:r>
            <a:endParaRPr sz="2400">
              <a:solidFill>
                <a:schemeClr val="lt1"/>
              </a:solidFill>
              <a:latin typeface="Arial"/>
              <a:ea typeface="Arial"/>
              <a:cs typeface="Arial"/>
              <a:sym typeface="Arial"/>
            </a:endParaRPr>
          </a:p>
          <a:p>
            <a:pPr indent="-381000" lvl="0" marL="457200" rtl="0" algn="l">
              <a:lnSpc>
                <a:spcPct val="115000"/>
              </a:lnSpc>
              <a:spcBef>
                <a:spcPts val="0"/>
              </a:spcBef>
              <a:spcAft>
                <a:spcPts val="0"/>
              </a:spcAft>
              <a:buSzPts val="2400"/>
              <a:buChar char="●"/>
            </a:pPr>
            <a:r>
              <a:rPr lang="en" sz="2400">
                <a:solidFill>
                  <a:schemeClr val="lt1"/>
                </a:solidFill>
                <a:latin typeface="Arial"/>
                <a:ea typeface="Arial"/>
                <a:cs typeface="Arial"/>
                <a:sym typeface="Arial"/>
              </a:rPr>
              <a:t>Range</a:t>
            </a:r>
            <a:endParaRPr sz="2400">
              <a:solidFill>
                <a:schemeClr val="lt1"/>
              </a:solidFill>
              <a:latin typeface="Arial"/>
              <a:ea typeface="Arial"/>
              <a:cs typeface="Arial"/>
              <a:sym typeface="Arial"/>
            </a:endParaRPr>
          </a:p>
          <a:p>
            <a:pPr indent="-381000" lvl="0" marL="457200" rtl="0" algn="l">
              <a:lnSpc>
                <a:spcPct val="115000"/>
              </a:lnSpc>
              <a:spcBef>
                <a:spcPts val="0"/>
              </a:spcBef>
              <a:spcAft>
                <a:spcPts val="0"/>
              </a:spcAft>
              <a:buSzPts val="2400"/>
              <a:buChar char="●"/>
            </a:pPr>
            <a:r>
              <a:rPr lang="en" sz="2400">
                <a:solidFill>
                  <a:schemeClr val="lt1"/>
                </a:solidFill>
                <a:latin typeface="Arial"/>
                <a:ea typeface="Arial"/>
                <a:cs typeface="Arial"/>
                <a:sym typeface="Arial"/>
              </a:rPr>
              <a:t>Interquartile Range (IQR)</a:t>
            </a:r>
            <a:endParaRPr sz="2400">
              <a:solidFill>
                <a:schemeClr val="lt1"/>
              </a:solidFill>
              <a:latin typeface="Arial"/>
              <a:ea typeface="Arial"/>
              <a:cs typeface="Arial"/>
              <a:sym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8" name="Shape 1008"/>
        <p:cNvGrpSpPr/>
        <p:nvPr/>
      </p:nvGrpSpPr>
      <p:grpSpPr>
        <a:xfrm>
          <a:off x="0" y="0"/>
          <a:ext cx="0" cy="0"/>
          <a:chOff x="0" y="0"/>
          <a:chExt cx="0" cy="0"/>
        </a:xfrm>
      </p:grpSpPr>
      <p:sp>
        <p:nvSpPr>
          <p:cNvPr id="1009" name="Google Shape;1009;gdb6fb529c5_0_2"/>
          <p:cNvSpPr txBox="1"/>
          <p:nvPr>
            <p:ph type="title"/>
          </p:nvPr>
        </p:nvSpPr>
        <p:spPr>
          <a:xfrm>
            <a:off x="781450" y="2619700"/>
            <a:ext cx="3627300" cy="9993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lt1"/>
                </a:solidFill>
                <a:latin typeface="Nunito"/>
                <a:ea typeface="Nunito"/>
                <a:cs typeface="Nunito"/>
                <a:sym typeface="Nunito"/>
              </a:rPr>
              <a:t>having an expected value equal to a population parameter being estimated</a:t>
            </a:r>
            <a:endParaRPr sz="1800">
              <a:solidFill>
                <a:schemeClr val="lt1"/>
              </a:solidFill>
              <a:latin typeface="Nunito"/>
              <a:ea typeface="Nunito"/>
              <a:cs typeface="Nunito"/>
              <a:sym typeface="Nunito"/>
            </a:endParaRPr>
          </a:p>
        </p:txBody>
      </p:sp>
      <p:sp>
        <p:nvSpPr>
          <p:cNvPr id="1010" name="Google Shape;1010;gdb6fb529c5_0_2"/>
          <p:cNvSpPr txBox="1"/>
          <p:nvPr/>
        </p:nvSpPr>
        <p:spPr>
          <a:xfrm>
            <a:off x="1090500" y="262400"/>
            <a:ext cx="69630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b="1" lang="en" sz="3000">
                <a:solidFill>
                  <a:schemeClr val="lt1"/>
                </a:solidFill>
                <a:latin typeface="Nunito"/>
                <a:ea typeface="Nunito"/>
                <a:cs typeface="Nunito"/>
                <a:sym typeface="Nunito"/>
              </a:rPr>
              <a:t>Bias vs Variance</a:t>
            </a:r>
            <a:endParaRPr b="1" sz="3000">
              <a:solidFill>
                <a:schemeClr val="lt1"/>
              </a:solidFill>
              <a:latin typeface="Nunito"/>
              <a:ea typeface="Nunito"/>
              <a:cs typeface="Nunito"/>
              <a:sym typeface="Nunito"/>
            </a:endParaRPr>
          </a:p>
        </p:txBody>
      </p:sp>
      <p:pic>
        <p:nvPicPr>
          <p:cNvPr id="1011" name="Google Shape;1011;gdb6fb529c5_0_2"/>
          <p:cNvPicPr preferRelativeResize="0"/>
          <p:nvPr/>
        </p:nvPicPr>
        <p:blipFill>
          <a:blip r:embed="rId3">
            <a:alphaModFix/>
          </a:blip>
          <a:stretch>
            <a:fillRect/>
          </a:stretch>
        </p:blipFill>
        <p:spPr>
          <a:xfrm>
            <a:off x="4683600" y="1456975"/>
            <a:ext cx="3369900" cy="3324775"/>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5" name="Shape 1015"/>
        <p:cNvGrpSpPr/>
        <p:nvPr/>
      </p:nvGrpSpPr>
      <p:grpSpPr>
        <a:xfrm>
          <a:off x="0" y="0"/>
          <a:ext cx="0" cy="0"/>
          <a:chOff x="0" y="0"/>
          <a:chExt cx="0" cy="0"/>
        </a:xfrm>
      </p:grpSpPr>
      <p:sp>
        <p:nvSpPr>
          <p:cNvPr id="1016" name="Google Shape;1016;gdb6fb529c5_0_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gdb6fb529c5_0_9"/>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018" name="Google Shape;1018;gdb6fb529c5_0_9"/>
          <p:cNvPicPr preferRelativeResize="0"/>
          <p:nvPr/>
        </p:nvPicPr>
        <p:blipFill>
          <a:blip r:embed="rId3">
            <a:alphaModFix/>
          </a:blip>
          <a:stretch>
            <a:fillRect/>
          </a:stretch>
        </p:blipFill>
        <p:spPr>
          <a:xfrm>
            <a:off x="2462725" y="863075"/>
            <a:ext cx="4395250" cy="4126750"/>
          </a:xfrm>
          <a:prstGeom prst="rect">
            <a:avLst/>
          </a:prstGeom>
          <a:noFill/>
          <a:ln>
            <a:noFill/>
          </a:ln>
        </p:spPr>
      </p:pic>
      <p:sp>
        <p:nvSpPr>
          <p:cNvPr id="1019" name="Google Shape;1019;gdb6fb529c5_0_9"/>
          <p:cNvSpPr txBox="1"/>
          <p:nvPr/>
        </p:nvSpPr>
        <p:spPr>
          <a:xfrm>
            <a:off x="1446250" y="186600"/>
            <a:ext cx="69630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lt1"/>
                </a:solidFill>
                <a:latin typeface="Nunito"/>
                <a:ea typeface="Nunito"/>
                <a:cs typeface="Nunito"/>
                <a:sym typeface="Nunito"/>
              </a:rPr>
              <a:t>Bias vs Variance</a:t>
            </a:r>
            <a:endParaRPr b="1" sz="3000">
              <a:solidFill>
                <a:schemeClr val="lt1"/>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gd168f30dae_0_15"/>
          <p:cNvSpPr txBox="1"/>
          <p:nvPr>
            <p:ph idx="2" type="body"/>
          </p:nvPr>
        </p:nvSpPr>
        <p:spPr>
          <a:xfrm>
            <a:off x="4903700" y="1537900"/>
            <a:ext cx="3430500" cy="299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rgbClr val="FFFFFF"/>
              </a:solidFill>
            </a:endParaRPr>
          </a:p>
          <a:p>
            <a:pPr indent="-381000" lvl="0" marL="457200" rtl="0" algn="l">
              <a:spcBef>
                <a:spcPts val="0"/>
              </a:spcBef>
              <a:spcAft>
                <a:spcPts val="0"/>
              </a:spcAft>
              <a:buClr>
                <a:srgbClr val="FFFFFF"/>
              </a:buClr>
              <a:buSzPts val="2400"/>
              <a:buChar char="●"/>
            </a:pPr>
            <a:r>
              <a:rPr lang="en" sz="2400">
                <a:solidFill>
                  <a:srgbClr val="FFFFFF"/>
                </a:solidFill>
              </a:rPr>
              <a:t>n</a:t>
            </a:r>
            <a:r>
              <a:rPr lang="en" sz="2400">
                <a:solidFill>
                  <a:srgbClr val="FFFFFF"/>
                </a:solidFill>
              </a:rPr>
              <a:t> = Total sample from population</a:t>
            </a:r>
            <a:endParaRPr sz="2400">
              <a:solidFill>
                <a:srgbClr val="FFFFFF"/>
              </a:solidFill>
            </a:endParaRPr>
          </a:p>
        </p:txBody>
      </p:sp>
      <p:sp>
        <p:nvSpPr>
          <p:cNvPr id="627" name="Google Shape;627;gd168f30dae_0_15"/>
          <p:cNvSpPr txBox="1"/>
          <p:nvPr>
            <p:ph idx="2" type="body"/>
          </p:nvPr>
        </p:nvSpPr>
        <p:spPr>
          <a:xfrm>
            <a:off x="1141500" y="1538000"/>
            <a:ext cx="3430500" cy="299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rgbClr val="FFFFFF"/>
              </a:solidFill>
            </a:endParaRPr>
          </a:p>
          <a:p>
            <a:pPr indent="-381000" lvl="0" marL="457200" rtl="0" algn="l">
              <a:spcBef>
                <a:spcPts val="0"/>
              </a:spcBef>
              <a:spcAft>
                <a:spcPts val="0"/>
              </a:spcAft>
              <a:buClr>
                <a:schemeClr val="lt1"/>
              </a:buClr>
              <a:buSzPts val="2400"/>
              <a:buChar char="●"/>
            </a:pPr>
            <a:r>
              <a:rPr lang="en" sz="2400">
                <a:solidFill>
                  <a:schemeClr val="lt1"/>
                </a:solidFill>
              </a:rPr>
              <a:t>N = Total population</a:t>
            </a:r>
            <a:endParaRPr sz="2400">
              <a:solidFill>
                <a:schemeClr val="lt1"/>
              </a:solidFill>
            </a:endParaRPr>
          </a:p>
          <a:p>
            <a:pPr indent="0" lvl="0" marL="0" rtl="0" algn="l">
              <a:spcBef>
                <a:spcPts val="0"/>
              </a:spcBef>
              <a:spcAft>
                <a:spcPts val="0"/>
              </a:spcAft>
              <a:buNone/>
            </a:pPr>
            <a:r>
              <a:t/>
            </a:r>
            <a:endParaRPr sz="2400">
              <a:solidFill>
                <a:srgbClr val="FFFFFF"/>
              </a:solidFill>
            </a:endParaRPr>
          </a:p>
        </p:txBody>
      </p:sp>
      <p:sp>
        <p:nvSpPr>
          <p:cNvPr id="628" name="Google Shape;628;gd168f30dae_0_15"/>
          <p:cNvSpPr txBox="1"/>
          <p:nvPr>
            <p:ph type="title"/>
          </p:nvPr>
        </p:nvSpPr>
        <p:spPr>
          <a:xfrm>
            <a:off x="1141500" y="296025"/>
            <a:ext cx="7192800" cy="798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solidFill>
                  <a:schemeClr val="lt1"/>
                </a:solidFill>
              </a:rPr>
              <a:t>Population vs Sample</a:t>
            </a:r>
            <a:endParaRPr sz="36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gff23e09500_0_13"/>
          <p:cNvSpPr txBox="1"/>
          <p:nvPr>
            <p:ph type="title"/>
          </p:nvPr>
        </p:nvSpPr>
        <p:spPr>
          <a:xfrm>
            <a:off x="0" y="2172450"/>
            <a:ext cx="3867900" cy="798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solidFill>
                  <a:schemeClr val="lt1"/>
                </a:solidFill>
              </a:rPr>
              <a:t>Statistics</a:t>
            </a:r>
            <a:endParaRPr sz="3600">
              <a:solidFill>
                <a:schemeClr val="lt1"/>
              </a:solidFill>
            </a:endParaRPr>
          </a:p>
        </p:txBody>
      </p:sp>
      <p:sp>
        <p:nvSpPr>
          <p:cNvPr id="634" name="Google Shape;634;gff23e09500_0_13"/>
          <p:cNvSpPr txBox="1"/>
          <p:nvPr>
            <p:ph idx="1" type="body"/>
          </p:nvPr>
        </p:nvSpPr>
        <p:spPr>
          <a:xfrm>
            <a:off x="1303800" y="1397075"/>
            <a:ext cx="7030500" cy="328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600"/>
              </a:spcBef>
              <a:spcAft>
                <a:spcPts val="1600"/>
              </a:spcAft>
              <a:buSzPts val="1300"/>
              <a:buNone/>
            </a:pPr>
            <a:r>
              <a:t/>
            </a:r>
            <a:endParaRPr sz="2400">
              <a:latin typeface="Arial"/>
              <a:ea typeface="Arial"/>
              <a:cs typeface="Arial"/>
              <a:sym typeface="Arial"/>
            </a:endParaRPr>
          </a:p>
        </p:txBody>
      </p:sp>
      <p:pic>
        <p:nvPicPr>
          <p:cNvPr id="635" name="Google Shape;635;gff23e09500_0_13"/>
          <p:cNvPicPr preferRelativeResize="0"/>
          <p:nvPr/>
        </p:nvPicPr>
        <p:blipFill>
          <a:blip r:embed="rId3">
            <a:alphaModFix/>
          </a:blip>
          <a:stretch>
            <a:fillRect/>
          </a:stretch>
        </p:blipFill>
        <p:spPr>
          <a:xfrm>
            <a:off x="3727874" y="341325"/>
            <a:ext cx="4979576" cy="44608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8"/>
          <p:cNvSpPr txBox="1"/>
          <p:nvPr>
            <p:ph idx="1" type="body"/>
          </p:nvPr>
        </p:nvSpPr>
        <p:spPr>
          <a:xfrm>
            <a:off x="1056750" y="916549"/>
            <a:ext cx="7030500" cy="3735661"/>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sz="1800">
                <a:solidFill>
                  <a:schemeClr val="lt1"/>
                </a:solidFill>
                <a:latin typeface="Arial"/>
                <a:ea typeface="Arial"/>
                <a:cs typeface="Arial"/>
                <a:sym typeface="Arial"/>
              </a:rPr>
              <a:t>Sample A subset from a larger data set. </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sz="1800">
                <a:solidFill>
                  <a:schemeClr val="lt1"/>
                </a:solidFill>
                <a:latin typeface="Arial"/>
                <a:ea typeface="Arial"/>
                <a:cs typeface="Arial"/>
                <a:sym typeface="Arial"/>
              </a:rPr>
              <a:t>Population The larger data set or idea of a data set. </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sz="1800">
                <a:solidFill>
                  <a:schemeClr val="lt1"/>
                </a:solidFill>
                <a:latin typeface="Arial"/>
                <a:ea typeface="Arial"/>
                <a:cs typeface="Arial"/>
                <a:sym typeface="Arial"/>
              </a:rPr>
              <a:t>N (n) The size of the population (sample). </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sz="1800">
                <a:solidFill>
                  <a:schemeClr val="lt1"/>
                </a:solidFill>
                <a:latin typeface="Arial"/>
                <a:ea typeface="Arial"/>
                <a:cs typeface="Arial"/>
                <a:sym typeface="Arial"/>
              </a:rPr>
              <a:t>Random sampling Drawing elements into a sample at random. </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Simple random sample The sample that results from random sampling without stratifying the population.</a:t>
            </a:r>
            <a:endParaRPr b="1" sz="1800">
              <a:solidFill>
                <a:schemeClr val="lt1"/>
              </a:solidFill>
              <a:latin typeface="Arial"/>
              <a:ea typeface="Arial"/>
              <a:cs typeface="Arial"/>
              <a:sym typeface="Arial"/>
            </a:endParaRPr>
          </a:p>
          <a:p>
            <a:pPr indent="0" lvl="0" marL="0" rtl="0" algn="l">
              <a:lnSpc>
                <a:spcPct val="115000"/>
              </a:lnSpc>
              <a:spcBef>
                <a:spcPts val="1600"/>
              </a:spcBef>
              <a:spcAft>
                <a:spcPts val="1600"/>
              </a:spcAft>
              <a:buSzPts val="1300"/>
              <a:buNone/>
            </a:pPr>
            <a:r>
              <a:rPr b="1" lang="en" sz="1800">
                <a:solidFill>
                  <a:schemeClr val="lt1"/>
                </a:solidFill>
                <a:latin typeface="Arial"/>
                <a:ea typeface="Arial"/>
                <a:cs typeface="Arial"/>
                <a:sym typeface="Arial"/>
              </a:rPr>
              <a:t>Sampling with replacement and without replacement </a:t>
            </a:r>
            <a:endParaRPr b="1" sz="1800">
              <a:solidFill>
                <a:schemeClr val="lt1"/>
              </a:solidFill>
              <a:latin typeface="Arial"/>
              <a:ea typeface="Arial"/>
              <a:cs typeface="Arial"/>
              <a:sym typeface="Arial"/>
            </a:endParaRPr>
          </a:p>
        </p:txBody>
      </p:sp>
      <p:sp>
        <p:nvSpPr>
          <p:cNvPr id="641" name="Google Shape;641;p8"/>
          <p:cNvSpPr txBox="1"/>
          <p:nvPr>
            <p:ph type="title"/>
          </p:nvPr>
        </p:nvSpPr>
        <p:spPr>
          <a:xfrm>
            <a:off x="1056750" y="287450"/>
            <a:ext cx="7030500" cy="629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Population vs Sample</a:t>
            </a:r>
            <a:endParaRPr/>
          </a:p>
          <a:p>
            <a:pPr indent="0" lvl="0" marL="0" rtl="0" algn="l">
              <a:lnSpc>
                <a:spcPct val="100000"/>
              </a:lnSpc>
              <a:spcBef>
                <a:spcPts val="0"/>
              </a:spcBef>
              <a:spcAft>
                <a:spcPts val="0"/>
              </a:spcAft>
              <a:buSzPts val="2800"/>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0">
                                            <p:txEl>
                                              <p:pRg end="0" st="0"/>
                                            </p:txEl>
                                          </p:spTgt>
                                        </p:tgtEl>
                                        <p:attrNameLst>
                                          <p:attrName>style.visibility</p:attrName>
                                        </p:attrNameLst>
                                      </p:cBhvr>
                                      <p:to>
                                        <p:strVal val="visible"/>
                                      </p:to>
                                    </p:set>
                                    <p:animEffect filter="fade" transition="in">
                                      <p:cBhvr>
                                        <p:cTn dur="1000"/>
                                        <p:tgtEl>
                                          <p:spTgt spid="64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0">
                                            <p:txEl>
                                              <p:pRg end="1" st="1"/>
                                            </p:txEl>
                                          </p:spTgt>
                                        </p:tgtEl>
                                        <p:attrNameLst>
                                          <p:attrName>style.visibility</p:attrName>
                                        </p:attrNameLst>
                                      </p:cBhvr>
                                      <p:to>
                                        <p:strVal val="visible"/>
                                      </p:to>
                                    </p:set>
                                    <p:animEffect filter="fade" transition="in">
                                      <p:cBhvr>
                                        <p:cTn dur="1000"/>
                                        <p:tgtEl>
                                          <p:spTgt spid="64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0">
                                            <p:txEl>
                                              <p:pRg end="2" st="2"/>
                                            </p:txEl>
                                          </p:spTgt>
                                        </p:tgtEl>
                                        <p:attrNameLst>
                                          <p:attrName>style.visibility</p:attrName>
                                        </p:attrNameLst>
                                      </p:cBhvr>
                                      <p:to>
                                        <p:strVal val="visible"/>
                                      </p:to>
                                    </p:set>
                                    <p:animEffect filter="fade" transition="in">
                                      <p:cBhvr>
                                        <p:cTn dur="1000"/>
                                        <p:tgtEl>
                                          <p:spTgt spid="64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0">
                                            <p:txEl>
                                              <p:pRg end="3" st="3"/>
                                            </p:txEl>
                                          </p:spTgt>
                                        </p:tgtEl>
                                        <p:attrNameLst>
                                          <p:attrName>style.visibility</p:attrName>
                                        </p:attrNameLst>
                                      </p:cBhvr>
                                      <p:to>
                                        <p:strVal val="visible"/>
                                      </p:to>
                                    </p:set>
                                    <p:animEffect filter="fade" transition="in">
                                      <p:cBhvr>
                                        <p:cTn dur="1000"/>
                                        <p:tgtEl>
                                          <p:spTgt spid="64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0">
                                            <p:txEl>
                                              <p:pRg end="4" st="4"/>
                                            </p:txEl>
                                          </p:spTgt>
                                        </p:tgtEl>
                                        <p:attrNameLst>
                                          <p:attrName>style.visibility</p:attrName>
                                        </p:attrNameLst>
                                      </p:cBhvr>
                                      <p:to>
                                        <p:strVal val="visible"/>
                                      </p:to>
                                    </p:set>
                                    <p:animEffect filter="fade" transition="in">
                                      <p:cBhvr>
                                        <p:cTn dur="1000"/>
                                        <p:tgtEl>
                                          <p:spTgt spid="64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0">
                                            <p:txEl>
                                              <p:pRg end="5" st="5"/>
                                            </p:txEl>
                                          </p:spTgt>
                                        </p:tgtEl>
                                        <p:attrNameLst>
                                          <p:attrName>style.visibility</p:attrName>
                                        </p:attrNameLst>
                                      </p:cBhvr>
                                      <p:to>
                                        <p:strVal val="visible"/>
                                      </p:to>
                                    </p:set>
                                    <p:animEffect filter="fade" transition="in">
                                      <p:cBhvr>
                                        <p:cTn dur="1000"/>
                                        <p:tgtEl>
                                          <p:spTgt spid="640">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Zia Khan</dc:creator>
</cp:coreProperties>
</file>